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a1d34cdf86ed4f48" Type="http://schemas.microsoft.com/office/2006/relationships/ui/extensibility" Target="customUI/customUI.xml"/><Relationship Id="rId5" Type="http://schemas.openxmlformats.org/officeDocument/2006/relationships/custom-properties" Target="docProps/custom.xml"/><Relationship Id="Rafdc7e77197f4eaf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2" r:id="rId2"/>
    <p:sldId id="260" r:id="rId3"/>
    <p:sldId id="263" r:id="rId4"/>
    <p:sldId id="266" r:id="rId5"/>
    <p:sldId id="265" r:id="rId6"/>
    <p:sldId id="267" r:id="rId7"/>
    <p:sldId id="269" r:id="rId8"/>
    <p:sldId id="271" r:id="rId9"/>
    <p:sldId id="285" r:id="rId10"/>
    <p:sldId id="268" r:id="rId11"/>
    <p:sldId id="276" r:id="rId12"/>
    <p:sldId id="273" r:id="rId13"/>
    <p:sldId id="274" r:id="rId14"/>
    <p:sldId id="272" r:id="rId15"/>
    <p:sldId id="275" r:id="rId16"/>
    <p:sldId id="278" r:id="rId17"/>
    <p:sldId id="281" r:id="rId18"/>
    <p:sldId id="279" r:id="rId19"/>
    <p:sldId id="282" r:id="rId20"/>
    <p:sldId id="283" r:id="rId21"/>
    <p:sldId id="284" r:id="rId22"/>
    <p:sldId id="280" r:id="rId23"/>
    <p:sldId id="286" r:id="rId24"/>
    <p:sldId id="287" r:id="rId25"/>
  </p:sldIdLst>
  <p:sldSz cx="9144000" cy="6858000" type="screen4x3"/>
  <p:notesSz cx="6921500" cy="94234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FFFFFF"/>
    <a:srgbClr val="007BC7"/>
    <a:srgbClr val="FF9999"/>
    <a:srgbClr val="F9E11E"/>
    <a:srgbClr val="B80047"/>
    <a:srgbClr val="000000"/>
    <a:srgbClr val="55286E"/>
    <a:srgbClr val="0E3B6E"/>
    <a:srgbClr val="0051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204" y="-78"/>
      </p:cViewPr>
      <p:guideLst>
        <p:guide orient="horz" pos="2968"/>
        <p:guide pos="21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3400" y="446088"/>
            <a:ext cx="58674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endParaRPr lang="nl-NL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3400" y="114300"/>
            <a:ext cx="2998788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endParaRPr lang="nl-NL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33400" y="8951913"/>
            <a:ext cx="601980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r>
              <a:rPr lang="nl-NL"/>
              <a:t>Eventuele voettekst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13525" y="8951913"/>
            <a:ext cx="22860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fld id="{0E374DAA-8175-4415-A3BA-057B77C0EE0E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32788" name="RubriceringEnMerking2"/>
          <p:cNvSpPr txBox="1">
            <a:spLocks noChangeArrowheads="1"/>
          </p:cNvSpPr>
          <p:nvPr/>
        </p:nvSpPr>
        <p:spPr bwMode="auto">
          <a:xfrm rot="-5400000">
            <a:off x="4827587" y="2786063"/>
            <a:ext cx="38084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ct val="0"/>
              </a:spcBef>
            </a:pPr>
            <a:endParaRPr lang="nl-NL" sz="800">
              <a:latin typeface="Arial" charset="0"/>
            </a:endParaRPr>
          </a:p>
        </p:txBody>
      </p:sp>
      <p:sp>
        <p:nvSpPr>
          <p:cNvPr id="32789" name="RubriceringEnMerking"/>
          <p:cNvSpPr txBox="1">
            <a:spLocks noChangeArrowheads="1"/>
          </p:cNvSpPr>
          <p:nvPr/>
        </p:nvSpPr>
        <p:spPr bwMode="auto">
          <a:xfrm rot="-5400000">
            <a:off x="4826001" y="6527800"/>
            <a:ext cx="38084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endParaRPr lang="nl-NL" sz="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3400" y="447675"/>
            <a:ext cx="5867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813" y="114300"/>
            <a:ext cx="2998787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33400" y="933450"/>
            <a:ext cx="4711700" cy="3533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3400" y="4648200"/>
            <a:ext cx="47244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van de modeltekst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1813" y="8951913"/>
            <a:ext cx="609758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r>
              <a:rPr lang="en-US"/>
              <a:t>Eventuele voettekst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615113" y="8951913"/>
            <a:ext cx="23018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fld id="{7C0D88E8-1530-474F-A7AB-EB6DE1C99DC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139" name="RubriceringEnMerking2"/>
          <p:cNvSpPr txBox="1">
            <a:spLocks noChangeArrowheads="1"/>
          </p:cNvSpPr>
          <p:nvPr/>
        </p:nvSpPr>
        <p:spPr bwMode="auto">
          <a:xfrm rot="-5400000">
            <a:off x="4827587" y="2786063"/>
            <a:ext cx="38084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ct val="0"/>
              </a:spcBef>
            </a:pPr>
            <a:endParaRPr lang="nl-NL" sz="800">
              <a:latin typeface="Arial" charset="0"/>
            </a:endParaRPr>
          </a:p>
        </p:txBody>
      </p:sp>
      <p:sp>
        <p:nvSpPr>
          <p:cNvPr id="5140" name="RubriceringEnMerking"/>
          <p:cNvSpPr txBox="1">
            <a:spLocks noChangeArrowheads="1"/>
          </p:cNvSpPr>
          <p:nvPr/>
        </p:nvSpPr>
        <p:spPr bwMode="auto">
          <a:xfrm rot="-5400000">
            <a:off x="4826001" y="6527800"/>
            <a:ext cx="38084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endParaRPr lang="nl-NL" sz="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564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190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381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571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762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CBC97-5BC5-4B5A-BA10-B1784F9EEBEB}" type="slidenum">
              <a:rPr lang="en-US" smtClean="0">
                <a:latin typeface="Arial" charset="0"/>
                <a:ea typeface="ＭＳ Ｐゴシック"/>
                <a:cs typeface="Arial" charset="0"/>
              </a:rPr>
              <a:pPr/>
              <a:t>9</a:t>
            </a:fld>
            <a:endParaRPr lang="en-US" smtClean="0">
              <a:latin typeface="Arial" charset="0"/>
              <a:ea typeface="ＭＳ Ｐゴシック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Eventuele voettekst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0D88E8-1530-474F-A7AB-EB6DE1C99DC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43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7" name="Rectangle 189" descr="Bar_Right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F9E11E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algn="ctr"/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7325" name="Rectangle 157"/>
          <p:cNvSpPr>
            <a:spLocks noChangeArrowheads="1"/>
          </p:cNvSpPr>
          <p:nvPr/>
        </p:nvSpPr>
        <p:spPr bwMode="auto">
          <a:xfrm>
            <a:off x="4933950" y="2474913"/>
            <a:ext cx="35988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endParaRPr lang="nl-NL" sz="2600">
              <a:solidFill>
                <a:schemeClr val="bg1"/>
              </a:solidFill>
            </a:endParaRPr>
          </a:p>
        </p:txBody>
      </p:sp>
      <p:sp>
        <p:nvSpPr>
          <p:cNvPr id="7339" name="ZwarteBalk" hidden="1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nl-NL"/>
          </a:p>
        </p:txBody>
      </p:sp>
      <p:pic>
        <p:nvPicPr>
          <p:cNvPr id="7363" name="LogoLandma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175"/>
            <a:ext cx="9143999" cy="19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5036400" y="2880000"/>
            <a:ext cx="3598863" cy="856800"/>
          </a:xfrm>
        </p:spPr>
        <p:txBody>
          <a:bodyPr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 dirty="0" smtClean="0"/>
              <a:t>Klik om de stijl te </a:t>
            </a:r>
            <a:r>
              <a:rPr lang="nl-NL" noProof="0" dirty="0" err="1" smtClean="0"/>
              <a:t>bewerken</a:t>
            </a:r>
            <a:endParaRPr lang="nl-NL" noProof="0" dirty="0" smtClean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5036400" y="3780000"/>
            <a:ext cx="3598863" cy="1753200"/>
          </a:xfr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007BC7"/>
                </a:solidFill>
              </a:defRPr>
            </a:lvl1pPr>
          </a:lstStyle>
          <a:p>
            <a:pPr lvl="0"/>
            <a:r>
              <a:rPr lang="nl-NL" noProof="0" dirty="0" smtClean="0"/>
              <a:t>Klik om de </a:t>
            </a:r>
            <a:r>
              <a:rPr lang="nl-NL" noProof="0" dirty="0" err="1" smtClean="0"/>
              <a:t>ondertitelstijl</a:t>
            </a:r>
            <a:r>
              <a:rPr lang="nl-NL" noProof="0" dirty="0" smtClean="0"/>
              <a:t> van het model te bewerken</a:t>
            </a:r>
          </a:p>
        </p:txBody>
      </p:sp>
      <p:sp>
        <p:nvSpPr>
          <p:cNvPr id="18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5036400" y="6516000"/>
            <a:ext cx="39312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9EEBB28-2843-47FF-9D20-2DB265EC321D}" type="datetime4">
              <a:rPr lang="nl-NL" noProof="0" smtClean="0"/>
              <a:pPr/>
              <a:t>11 november 2015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000" y="1295999"/>
            <a:ext cx="84024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 err="1" smtClean="0"/>
              <a:t>Klik</a:t>
            </a:r>
            <a:r>
              <a:rPr lang="nl-NL" noProof="0" dirty="0" smtClean="0"/>
              <a:t> </a:t>
            </a:r>
            <a:r>
              <a:rPr lang="nl-NL" noProof="0" dirty="0" err="1" smtClean="0"/>
              <a:t>om</a:t>
            </a:r>
            <a:r>
              <a:rPr lang="nl-NL" noProof="0" dirty="0" smtClean="0"/>
              <a:t> </a:t>
            </a:r>
            <a:r>
              <a:rPr lang="nl-NL" noProof="0" dirty="0" err="1" smtClean="0"/>
              <a:t>een</a:t>
            </a:r>
            <a:r>
              <a:rPr lang="nl-NL" noProof="0" dirty="0" smtClean="0"/>
              <a:t> </a:t>
            </a:r>
            <a:r>
              <a:rPr lang="nl-NL" noProof="0" dirty="0" err="1" smtClean="0"/>
              <a:t>titel</a:t>
            </a:r>
            <a:r>
              <a:rPr lang="nl-NL" noProof="0" dirty="0" smtClean="0"/>
              <a:t> </a:t>
            </a:r>
            <a:r>
              <a:rPr lang="nl-NL" noProof="0" dirty="0" err="1" smtClean="0"/>
              <a:t>te</a:t>
            </a:r>
            <a:r>
              <a:rPr lang="nl-NL" noProof="0" dirty="0" smtClean="0"/>
              <a:t> </a:t>
            </a:r>
            <a:r>
              <a:rPr lang="nl-NL" noProof="0" dirty="0" err="1" smtClean="0"/>
              <a:t>maken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7312072" y="6613200"/>
            <a:ext cx="1508400" cy="118800"/>
          </a:xfrm>
        </p:spPr>
        <p:txBody>
          <a:bodyPr/>
          <a:lstStyle/>
          <a:p>
            <a:r>
              <a:rPr lang="nl-NL" dirty="0" smtClean="0"/>
              <a:t>12 november 2015</a:t>
            </a:r>
            <a:endParaRPr lang="nl-NL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68313" y="2070000"/>
            <a:ext cx="8402400" cy="4140000"/>
          </a:xfrm>
        </p:spPr>
        <p:txBody>
          <a:bodyPr/>
          <a:lstStyle>
            <a:lvl4pPr marL="1274763" indent="-285750">
              <a:buFont typeface="Verdana" pitchFamily="34" charset="0"/>
              <a:buChar char="–"/>
              <a:defRPr sz="1800"/>
            </a:lvl4pPr>
            <a:lvl5pPr marL="1631950" indent="-285750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 smtClean="0"/>
              <a:t>Klik</a:t>
            </a:r>
            <a:r>
              <a:rPr lang="nl-NL" noProof="0" dirty="0" smtClean="0"/>
              <a:t> </a:t>
            </a:r>
            <a:r>
              <a:rPr lang="nl-NL" noProof="0" dirty="0" err="1" smtClean="0"/>
              <a:t>om</a:t>
            </a:r>
            <a:r>
              <a:rPr lang="nl-NL" noProof="0" dirty="0" smtClean="0"/>
              <a:t> de </a:t>
            </a:r>
            <a:r>
              <a:rPr lang="nl-NL" noProof="0" dirty="0" err="1" smtClean="0"/>
              <a:t>modelstijlen</a:t>
            </a:r>
            <a:r>
              <a:rPr lang="nl-NL" noProof="0" dirty="0" smtClean="0"/>
              <a:t> </a:t>
            </a:r>
            <a:r>
              <a:rPr lang="nl-NL" noProof="0" dirty="0" err="1" smtClean="0"/>
              <a:t>te</a:t>
            </a:r>
            <a:r>
              <a:rPr lang="nl-NL" noProof="0" dirty="0" smtClean="0"/>
              <a:t> </a:t>
            </a:r>
            <a:r>
              <a:rPr lang="nl-NL" noProof="0" dirty="0" err="1" smtClean="0"/>
              <a:t>bewerken</a:t>
            </a:r>
            <a:endParaRPr lang="nl-NL" noProof="0" dirty="0" smtClean="0"/>
          </a:p>
          <a:p>
            <a:pPr lvl="1"/>
            <a:r>
              <a:rPr lang="nl-NL" noProof="0" dirty="0" err="1" smtClean="0"/>
              <a:t>Tweede</a:t>
            </a:r>
            <a:r>
              <a:rPr lang="nl-NL" noProof="0" dirty="0" smtClean="0"/>
              <a:t> </a:t>
            </a:r>
            <a:r>
              <a:rPr lang="nl-NL" noProof="0" dirty="0" err="1" smtClean="0"/>
              <a:t>niveau</a:t>
            </a:r>
            <a:endParaRPr lang="nl-NL" noProof="0" dirty="0" smtClean="0"/>
          </a:p>
          <a:p>
            <a:pPr lvl="2"/>
            <a:r>
              <a:rPr lang="nl-NL" noProof="0" dirty="0" err="1" smtClean="0"/>
              <a:t>Derde</a:t>
            </a:r>
            <a:r>
              <a:rPr lang="nl-NL" noProof="0" dirty="0" smtClean="0"/>
              <a:t> </a:t>
            </a:r>
            <a:r>
              <a:rPr lang="nl-NL" noProof="0" dirty="0" err="1" smtClean="0"/>
              <a:t>niveau</a:t>
            </a:r>
            <a:endParaRPr lang="nl-NL" noProof="0" dirty="0" smtClean="0"/>
          </a:p>
          <a:p>
            <a:pPr lvl="3"/>
            <a:r>
              <a:rPr lang="nl-NL" noProof="0" dirty="0" err="1" smtClean="0"/>
              <a:t>Vierde</a:t>
            </a:r>
            <a:r>
              <a:rPr lang="nl-NL" noProof="0" dirty="0" smtClean="0"/>
              <a:t> </a:t>
            </a:r>
            <a:r>
              <a:rPr lang="nl-NL" noProof="0" dirty="0" err="1" smtClean="0"/>
              <a:t>niveau</a:t>
            </a:r>
            <a:endParaRPr lang="nl-NL" noProof="0" dirty="0" smtClean="0"/>
          </a:p>
          <a:p>
            <a:pPr lvl="4"/>
            <a:r>
              <a:rPr lang="nl-NL" noProof="0" dirty="0" err="1" smtClean="0"/>
              <a:t>Vijfde</a:t>
            </a:r>
            <a:r>
              <a:rPr lang="nl-NL" noProof="0" dirty="0" smtClean="0"/>
              <a:t> </a:t>
            </a:r>
            <a:r>
              <a:rPr lang="nl-NL" noProof="0" dirty="0" err="1" smtClean="0"/>
              <a:t>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5691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295999"/>
            <a:ext cx="8402400" cy="400110"/>
          </a:xfrm>
        </p:spPr>
        <p:txBody>
          <a:bodyPr/>
          <a:lstStyle/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32964-4A42-4CA0-87B2-A49E5B002947}" type="datetime4">
              <a:rPr lang="nl-NL" noProof="0" smtClean="0"/>
              <a:pPr/>
              <a:t>11 november 2015</a:t>
            </a:fld>
            <a:endParaRPr lang="nl-NL" noProof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68000" y="2070000"/>
            <a:ext cx="8402400" cy="4140000"/>
          </a:xfrm>
        </p:spPr>
        <p:txBody>
          <a:bodyPr/>
          <a:lstStyle/>
          <a:p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19330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295999"/>
            <a:ext cx="8402400" cy="400110"/>
          </a:xfrm>
        </p:spPr>
        <p:txBody>
          <a:bodyPr/>
          <a:lstStyle/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689D-662A-49AF-84E9-B430353CD3B6}" type="datetime4">
              <a:rPr lang="nl-NL" noProof="0" smtClean="0"/>
              <a:pPr/>
              <a:t>11 november 2015</a:t>
            </a:fld>
            <a:endParaRPr lang="nl-NL" noProof="0"/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quarter" idx="11"/>
          </p:nvPr>
        </p:nvSpPr>
        <p:spPr>
          <a:xfrm>
            <a:off x="468313" y="2070000"/>
            <a:ext cx="8402400" cy="4140000"/>
          </a:xfrm>
        </p:spPr>
        <p:txBody>
          <a:bodyPr/>
          <a:lstStyle/>
          <a:p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19290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295999"/>
            <a:ext cx="8402400" cy="400110"/>
          </a:xfrm>
        </p:spPr>
        <p:txBody>
          <a:bodyPr/>
          <a:lstStyle/>
          <a:p>
            <a:r>
              <a:rPr lang="nl-NL" noProof="0" smtClean="0"/>
              <a:t>Klik om de stijl te bewerken</a:t>
            </a:r>
            <a:endParaRPr lang="nl-NL" noProof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A3C5C-6782-4F45-8B70-84A6481882CF}" type="datetime4">
              <a:rPr lang="nl-NL" noProof="0" smtClean="0"/>
              <a:pPr/>
              <a:t>11 november 2015</a:t>
            </a:fld>
            <a:endParaRPr lang="nl-NL" noProof="0" dirty="0"/>
          </a:p>
        </p:txBody>
      </p:sp>
      <p:sp>
        <p:nvSpPr>
          <p:cNvPr id="5" name="Tijdelijke aanduiding voor illustratie 4"/>
          <p:cNvSpPr>
            <a:spLocks noGrp="1"/>
          </p:cNvSpPr>
          <p:nvPr>
            <p:ph type="clipArt" sz="quarter" idx="11"/>
          </p:nvPr>
        </p:nvSpPr>
        <p:spPr>
          <a:xfrm>
            <a:off x="468312" y="2070000"/>
            <a:ext cx="8402400" cy="4140000"/>
          </a:xfrm>
        </p:spPr>
        <p:txBody>
          <a:bodyPr/>
          <a:lstStyle/>
          <a:p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98975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1762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000"/>
            <a:ext cx="9144000" cy="539750"/>
          </a:xfrm>
          <a:prstGeom prst="rect">
            <a:avLst/>
          </a:prstGeom>
          <a:solidFill>
            <a:srgbClr val="F9E11E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000" y="2070000"/>
            <a:ext cx="84024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err="1" smtClean="0"/>
              <a:t>Klik</a:t>
            </a:r>
            <a:r>
              <a:rPr lang="nl-NL" dirty="0" smtClean="0"/>
              <a:t> </a:t>
            </a:r>
            <a:r>
              <a:rPr lang="nl-NL" dirty="0" err="1" smtClean="0"/>
              <a:t>om</a:t>
            </a:r>
            <a:r>
              <a:rPr lang="nl-NL" dirty="0" smtClean="0"/>
              <a:t> het </a:t>
            </a:r>
            <a:r>
              <a:rPr lang="nl-NL" dirty="0" err="1" smtClean="0"/>
              <a:t>opmaakprofiel</a:t>
            </a:r>
            <a:r>
              <a:rPr lang="nl-NL" dirty="0" smtClean="0"/>
              <a:t> van de </a:t>
            </a:r>
            <a:r>
              <a:rPr lang="nl-NL" dirty="0" err="1" smtClean="0"/>
              <a:t>modeltekst</a:t>
            </a:r>
            <a:r>
              <a:rPr lang="nl-NL" dirty="0" smtClean="0"/>
              <a:t> </a:t>
            </a:r>
            <a:r>
              <a:rPr lang="nl-NL" dirty="0" err="1" smtClean="0"/>
              <a:t>te</a:t>
            </a:r>
            <a:r>
              <a:rPr lang="nl-NL" dirty="0" smtClean="0"/>
              <a:t> </a:t>
            </a:r>
            <a:r>
              <a:rPr lang="nl-NL" dirty="0" err="1" smtClean="0"/>
              <a:t>bewerken</a:t>
            </a:r>
            <a:endParaRPr lang="nl-NL" dirty="0" smtClean="0"/>
          </a:p>
          <a:p>
            <a:pPr lvl="1"/>
            <a:r>
              <a:rPr lang="nl-NL" dirty="0" smtClean="0"/>
              <a:t>Tweede </a:t>
            </a:r>
            <a:r>
              <a:rPr lang="nl-NL" dirty="0" err="1" smtClean="0"/>
              <a:t>niveau</a:t>
            </a:r>
            <a:r>
              <a:rPr lang="nl-NL" dirty="0" smtClean="0"/>
              <a:t> </a:t>
            </a:r>
          </a:p>
          <a:p>
            <a:pPr lvl="2"/>
            <a:r>
              <a:rPr lang="nl-NL" dirty="0" err="1" smtClean="0"/>
              <a:t>Derde</a:t>
            </a:r>
            <a:r>
              <a:rPr lang="nl-NL" dirty="0" smtClean="0"/>
              <a:t> niveau</a:t>
            </a:r>
          </a:p>
          <a:p>
            <a:pPr lvl="4"/>
            <a:r>
              <a:rPr lang="nl-NL" dirty="0" smtClean="0"/>
              <a:t> Vierde niveau</a:t>
            </a:r>
          </a:p>
          <a:p>
            <a:pPr lvl="5"/>
            <a:r>
              <a:rPr lang="nl-NL" sz="1800" dirty="0" smtClean="0"/>
              <a:t>Vijfde niveau</a:t>
            </a:r>
            <a:endParaRPr lang="nl-NL" dirty="0" smtClean="0"/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F9E11E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1295999"/>
            <a:ext cx="8402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 noProof="0" dirty="0" smtClean="0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5036400" y="6422400"/>
            <a:ext cx="31536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</a:pPr>
            <a:r>
              <a:rPr lang="nl-NL" sz="1000" dirty="0" smtClean="0">
                <a:solidFill>
                  <a:schemeClr val="tx1"/>
                </a:solidFill>
                <a:cs typeface="Arial" charset="0"/>
              </a:rPr>
              <a:t>Rijkswaterstaat / RHDHV</a:t>
            </a:r>
            <a:endParaRPr lang="nl-NL" sz="1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468000" y="6613200"/>
            <a:ext cx="19044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</a:pPr>
            <a:fld id="{DD62E13F-49FF-4F5B-8E2D-F997ACAF2D81}" type="slidenum">
              <a:rPr lang="nl-NL" sz="1000">
                <a:solidFill>
                  <a:schemeClr val="tx1"/>
                </a:solidFill>
                <a:cs typeface="Arial" charset="0"/>
              </a:rPr>
              <a:pPr>
                <a:spcBef>
                  <a:spcPct val="0"/>
                </a:spcBef>
              </a:pPr>
              <a:t>‹#›</a:t>
            </a:fld>
            <a:endParaRPr lang="nl-NL" sz="1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09" name="TitelSlide2"/>
          <p:cNvSpPr txBox="1">
            <a:spLocks noChangeArrowheads="1"/>
          </p:cNvSpPr>
          <p:nvPr/>
        </p:nvSpPr>
        <p:spPr bwMode="auto">
          <a:xfrm>
            <a:off x="5036400" y="6613200"/>
            <a:ext cx="2415600" cy="11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spcBef>
                <a:spcPts val="0"/>
              </a:spcBef>
            </a:pPr>
            <a:r>
              <a:rPr lang="nl-NL" sz="1000" kern="1200" dirty="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Natuurlijk(er) Markermeer-</a:t>
            </a:r>
            <a:r>
              <a:rPr lang="nl-NL" sz="1000" kern="1200" dirty="0" err="1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IJmeer</a:t>
            </a:r>
            <a:endParaRPr lang="nl-NL" sz="1000" kern="1200" dirty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nl-NL"/>
          </a:p>
        </p:txBody>
      </p:sp>
      <p:pic>
        <p:nvPicPr>
          <p:cNvPr id="1121" name="LogoLandmacht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5463" y="5215"/>
            <a:ext cx="439737" cy="8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7264800" y="6613200"/>
            <a:ext cx="1508400" cy="11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8A9CFE7-5C2A-4F72-9A06-E847A405BDFE}" type="datetime4">
              <a:rPr lang="nl-NL" noProof="0" smtClean="0"/>
              <a:pPr/>
              <a:t>11 november 2015</a:t>
            </a:fld>
            <a:endParaRPr lang="nl-NL" noProof="0" dirty="0"/>
          </a:p>
        </p:txBody>
      </p:sp>
      <p:sp>
        <p:nvSpPr>
          <p:cNvPr id="12" name="shpKleurvlakBoven"/>
          <p:cNvSpPr>
            <a:spLocks noChangeArrowheads="1"/>
          </p:cNvSpPr>
          <p:nvPr userDrawn="1"/>
        </p:nvSpPr>
        <p:spPr bwMode="auto">
          <a:xfrm>
            <a:off x="826428" y="6656400"/>
            <a:ext cx="30276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</a:pPr>
            <a:endParaRPr lang="nl-NL" sz="650" b="0" i="0" cap="all" baseline="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aseline="0">
          <a:solidFill>
            <a:srgbClr val="007BC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1600" indent="-284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>
          <a:solidFill>
            <a:srgbClr val="000000"/>
          </a:solidFill>
          <a:latin typeface="+mn-lt"/>
        </a:defRPr>
      </a:lvl2pPr>
      <a:lvl3pPr marL="9652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</a:defRPr>
      </a:lvl3pPr>
      <a:lvl4pPr marL="989013" indent="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None/>
        <a:defRPr sz="2200">
          <a:solidFill>
            <a:srgbClr val="000000"/>
          </a:solidFill>
          <a:latin typeface="+mn-lt"/>
        </a:defRPr>
      </a:lvl4pPr>
      <a:lvl5pPr marL="1631950" indent="-28575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 baseline="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»"/>
        <a:defRPr sz="1800" baseline="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hyperlink" Target="Wildebeest%20from%20Birdbox%20Studio%202.wmv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../../Veldexperimenten/luwtestructuur/Slib_luwtestructuur.av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36912"/>
            <a:ext cx="4572000" cy="42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4867315" y="2880000"/>
            <a:ext cx="4097173" cy="856800"/>
          </a:xfrm>
        </p:spPr>
        <p:txBody>
          <a:bodyPr/>
          <a:lstStyle/>
          <a:p>
            <a:r>
              <a:rPr lang="nl-NL" dirty="0" smtClean="0"/>
              <a:t>Onderzoeksprogramma</a:t>
            </a:r>
            <a:br>
              <a:rPr lang="nl-NL" dirty="0" smtClean="0"/>
            </a:br>
            <a:r>
              <a:rPr lang="nl-NL" dirty="0" smtClean="0"/>
              <a:t>Natuurlijk(er) Markermeer-IJmeer</a:t>
            </a:r>
            <a:endParaRPr lang="nl-NL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C</a:t>
            </a:r>
            <a:r>
              <a:rPr lang="nl-NL" dirty="0" smtClean="0"/>
              <a:t>onferentie Markermeer-IJmeer 12 november 2015</a:t>
            </a:r>
          </a:p>
          <a:p>
            <a:r>
              <a:rPr lang="nl-NL" sz="1200" dirty="0" smtClean="0"/>
              <a:t>Fred Haarman</a:t>
            </a:r>
            <a:endParaRPr lang="nl-NL" sz="1200" dirty="0"/>
          </a:p>
        </p:txBody>
      </p:sp>
      <p:pic>
        <p:nvPicPr>
          <p:cNvPr id="6146" name="Picture 2" descr="http://www.royalhaskoningdhv.com/~/media/royalhaskoningdhvcorporate/images/logos/logo-rhdhv-large.jpg?w=448&amp;h=217&amp;as=1&amp;bc=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800200" cy="87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2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luwtestructuur </a:t>
            </a:r>
            <a:r>
              <a:rPr lang="nl-NL" sz="2400" b="1" dirty="0" err="1" smtClean="0"/>
              <a:t>Hoornse</a:t>
            </a:r>
            <a:r>
              <a:rPr lang="nl-NL" sz="2400" b="1" dirty="0" smtClean="0"/>
              <a:t> Hop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600400" y="1628800"/>
            <a:ext cx="5364088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Vaststellen effecten structuur op stroming, slib en ecologie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Realiseren van helder water voor waterplanten en gradiënten in doorzicht voor vis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Verificatie slibmodel</a:t>
            </a:r>
          </a:p>
          <a:p>
            <a:pPr marL="0" indent="0">
              <a:defRPr/>
            </a:pP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http://www.nmij-kennissysteem-maatregelen.nl/wordpress/wp-content/uploads/tweduelfsept026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17032"/>
            <a:ext cx="572412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6406"/>
            <a:ext cx="3419872" cy="459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8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Resultaten luwtestructuren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07504" y="1709738"/>
            <a:ext cx="4320480" cy="40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Effectiviteit sterk bepaald door oriëntatie ten opzichte van overheersende windrichting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Eenzijdige aansluiting aan de kust verhoogd effectiviteit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Realiseerbaar areaal helder water in </a:t>
            </a:r>
            <a:r>
              <a:rPr lang="nl-NL" sz="1800" dirty="0" err="1" smtClean="0">
                <a:solidFill>
                  <a:srgbClr val="002060"/>
                </a:solidFill>
                <a:latin typeface="+mj-lt"/>
              </a:rPr>
              <a:t>Hoornse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 Hop is 200-400 ha per km luwtestructuur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Realiseerbaar areaal goed ontwikkelde waterplantvelden is 50–140 ha per km luwtestructuur</a:t>
            </a:r>
          </a:p>
          <a:p>
            <a:pPr marL="0" indent="0">
              <a:defRPr/>
            </a:pP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49684"/>
            <a:ext cx="6480720" cy="461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85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Pilot moeras (aanleg 2013)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4613987" cy="2952328"/>
          </a:xfrm>
          <a:prstGeom prst="rect">
            <a:avLst/>
          </a:prstGeom>
        </p:spPr>
      </p:pic>
      <p:pic>
        <p:nvPicPr>
          <p:cNvPr id="8" name="Picture 9" descr="C:\Users\500261\Documents\Projecten\MC onderzoeksprogramma NMIJ\Veldexperimenten\pilot moeras\foto's\2013 11 21, vullen met transportba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86" y="4359141"/>
            <a:ext cx="4530013" cy="281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500261\AppData\Local\Microsoft\Windows\Temporary Internet Files\Content.Outlook\RTA3QV05\IMAG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7221"/>
            <a:ext cx="1496308" cy="94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608512" y="1617181"/>
            <a:ext cx="4535487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Waterdiepte 4 meter, 10 ha,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560.000 m</a:t>
            </a:r>
            <a:r>
              <a:rPr lang="nl-NL" sz="1800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 </a:t>
            </a:r>
            <a:endParaRPr lang="nl-NL" sz="1800" dirty="0" smtClean="0">
              <a:solidFill>
                <a:srgbClr val="002060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Opsluiten slap vulmateriaal door zeer robuuste rand noodzakelijk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Maximaal mogelijke helling </a:t>
            </a:r>
            <a:r>
              <a:rPr lang="nl-NL" sz="1800" dirty="0">
                <a:solidFill>
                  <a:srgbClr val="002060"/>
                </a:solidFill>
                <a:latin typeface="+mj-lt"/>
              </a:rPr>
              <a:t>vulmateriaal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1:200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Resterend reliëf door materiaal scheiding tijdens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storten</a:t>
            </a:r>
          </a:p>
          <a:p>
            <a:pPr marL="0" indent="0">
              <a:defRPr/>
            </a:pPr>
            <a:endParaRPr lang="nl-NL" sz="1800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defRPr/>
            </a:pP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 descr="http://www.nmij-kennissysteem-maatregelen.nl/wordpress/wp-content/uploads/Factsheet-grootschalig-moerasgebied-fh-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4581128"/>
            <a:ext cx="4794514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7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Pilot moeras (geotechniek en -morfologie)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6" name="Picture 5" descr="C:\Users\902199\AppData\Local\Microsoft\Windows\Temporary Internet Files\Content.Word\Dwarsprofielen_v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3312368" cy="4614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902199\AppData\Local\Microsoft\Windows\Temporary Internet Files\Content.Word\DWP2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" r="7480"/>
          <a:stretch/>
        </p:blipFill>
        <p:spPr bwMode="auto">
          <a:xfrm>
            <a:off x="3491880" y="4149080"/>
            <a:ext cx="5688632" cy="27363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419872" y="1709738"/>
            <a:ext cx="5760640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Zetting en klink: 70-100 cm (gesloten compartiment), 60-70 cm (open compartiment) en 20-40 cm (randen)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90% van zetting en klink bereikt na 2-3 jaar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Erosie treedt op achter de ZW-randen; ter voorkoming randen hoger en ondoorlatend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Binnen pilot geen sedimentatie van betekenis</a:t>
            </a:r>
          </a:p>
        </p:txBody>
      </p:sp>
      <p:pic>
        <p:nvPicPr>
          <p:cNvPr id="8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3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Pilot moeras (ecologie)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11" name="Afbeelding 48" descr="G:\BBPROJECT\Tekst\P12281 Ecologische monitoring Project Markermeer\Foto\Markermeereiland 02102014\DSC_26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860032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https://royalhaskoningdhv.app.box.com/representation/file_version_34431282897/image_2048_jpg/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121" y="4221088"/>
            <a:ext cx="4948879" cy="26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860032" y="1508299"/>
            <a:ext cx="4283967" cy="300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53 vogelsoorten (14 Natura2000) In 2014 &gt;1000 broedvogels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In 2015 gesloten vegetatie met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meer dan 50 soorten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Rijke watervegetatie in ondiep water met </a:t>
            </a:r>
            <a:r>
              <a:rPr lang="nl-NL" sz="1800" dirty="0" err="1">
                <a:solidFill>
                  <a:srgbClr val="002060"/>
                </a:solidFill>
                <a:latin typeface="+mj-lt"/>
              </a:rPr>
              <a:t>a</a:t>
            </a:r>
            <a:r>
              <a:rPr lang="nl-NL" sz="1800" dirty="0" err="1" smtClean="0">
                <a:solidFill>
                  <a:srgbClr val="002060"/>
                </a:solidFill>
                <a:latin typeface="+mj-lt"/>
              </a:rPr>
              <a:t>arvederkruid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, Tenger fonteinkruid en </a:t>
            </a:r>
            <a:r>
              <a:rPr lang="nl-NL" sz="1800" dirty="0" err="1">
                <a:solidFill>
                  <a:srgbClr val="002060"/>
                </a:solidFill>
                <a:latin typeface="+mj-lt"/>
              </a:rPr>
              <a:t>z</a:t>
            </a:r>
            <a:r>
              <a:rPr lang="nl-NL" sz="1800" dirty="0" err="1" smtClean="0">
                <a:solidFill>
                  <a:srgbClr val="002060"/>
                </a:solidFill>
                <a:latin typeface="+mj-lt"/>
              </a:rPr>
              <a:t>annichellia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Vissoorten, vooral baars, voorn en zwartbekgrondel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9"/>
            <a:ext cx="4355976" cy="2693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68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proefvakken moerasontwikkeling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329048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176"/>
            <a:ext cx="4329048" cy="184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nmij-kennissysteem-maatregelen.nl/wordpress/wp-content/uploads/4-2-4-Proefvakken-rietontwikkeling-figuur-relatieve-kansenbiochemi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98" y="1670297"/>
            <a:ext cx="3212544" cy="15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nmij-kennissysteem-maatregelen.nl/wordpress/wp-content/uploads/4-2-4-Proefvakken-rietontwikkeling-figuur-relatievemoerasontwikkeling-vegetatie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98" y="3225935"/>
            <a:ext cx="3212544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596336" y="2263450"/>
            <a:ext cx="157413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NL" sz="1800" dirty="0" smtClean="0">
                <a:solidFill>
                  <a:srgbClr val="002060"/>
                </a:solidFill>
              </a:rPr>
              <a:t>Biochemie</a:t>
            </a:r>
            <a:endParaRPr lang="nl-NL" sz="18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00737" y="3779748"/>
            <a:ext cx="156973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NL" sz="1800" dirty="0" smtClean="0">
                <a:solidFill>
                  <a:srgbClr val="002060"/>
                </a:solidFill>
              </a:rPr>
              <a:t>Vegetatie</a:t>
            </a:r>
            <a:endParaRPr lang="nl-NL" sz="1800" dirty="0">
              <a:solidFill>
                <a:srgbClr val="002060"/>
              </a:solidFill>
            </a:endParaRPr>
          </a:p>
        </p:txBody>
      </p:sp>
      <p:pic>
        <p:nvPicPr>
          <p:cNvPr id="13" name="Picture 6" descr="http://www.nmij-kennissysteem-maatregelen.nl/wordpress/wp-content/uploads/4-2-4-Proefvakken-rietontwikkeling-figuur-relatievemoerasontwikkeling-macrofaun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298" y="4797152"/>
            <a:ext cx="3166446" cy="154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24328" y="5346523"/>
            <a:ext cx="164614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nl-NL" sz="1800" dirty="0" smtClean="0">
                <a:solidFill>
                  <a:srgbClr val="002060"/>
                </a:solidFill>
              </a:rPr>
              <a:t>Fauna</a:t>
            </a:r>
            <a:endParaRPr lang="nl-NL" sz="1800" dirty="0">
              <a:solidFill>
                <a:srgbClr val="002060"/>
              </a:solidFill>
            </a:endParaRPr>
          </a:p>
        </p:txBody>
      </p:sp>
      <p:pic>
        <p:nvPicPr>
          <p:cNvPr id="15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3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</a:t>
            </a:r>
            <a:r>
              <a:rPr lang="nl-NL" sz="2400" b="1" dirty="0" err="1" smtClean="0"/>
              <a:t>kunstrif</a:t>
            </a:r>
            <a:r>
              <a:rPr lang="nl-NL" sz="2400" b="1" dirty="0" smtClean="0"/>
              <a:t> van GC-haakjes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1028" name="Picture 4" descr="http://www.anomeprojects.nl/rif/rifimages/Luwte%20achter%20ri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426"/>
            <a:ext cx="4499992" cy="318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572000" y="1709738"/>
            <a:ext cx="4536504" cy="318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Tot 45% golfreductie direct na aanleg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Bio-composiet van vlas, hennep en jute verweekt en verliest sterkte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Reductie troebelheid water en invang </a:t>
            </a:r>
            <a:r>
              <a:rPr lang="nl-NL" sz="1800" dirty="0">
                <a:solidFill>
                  <a:srgbClr val="002060"/>
                </a:solidFill>
                <a:latin typeface="+mj-lt"/>
              </a:rPr>
              <a:t>40 ton sediment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Geen significante ecologische effecten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  <a:p>
            <a:pPr marL="0" indent="0">
              <a:defRPr/>
            </a:pP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6" descr="DSC_059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509121"/>
            <a:ext cx="4644008" cy="23762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202" y="4797152"/>
            <a:ext cx="454619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02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vismigratie Oranjesluizen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746707" y="1716340"/>
            <a:ext cx="4355976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Visvriendelijk sluisbeheer is </a:t>
            </a:r>
            <a:r>
              <a:rPr lang="nl-NL" sz="1800" dirty="0">
                <a:solidFill>
                  <a:srgbClr val="002060"/>
                </a:solidFill>
                <a:latin typeface="+mj-lt"/>
              </a:rPr>
              <a:t>zeer positief voor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hoeveelheid  en aantal soorten vis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Aanpassing sluisbeheer leidt niet tot overschrijding chloride-norm</a:t>
            </a:r>
          </a:p>
        </p:txBody>
      </p:sp>
      <p:pic>
        <p:nvPicPr>
          <p:cNvPr id="5122" name="Picture 2" descr="http://www.nmij-kennissysteem-maatregelen.nl/wordpress/wp-content/uploads/4-2-5-Vismigratie-Noodschuive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00808"/>
            <a:ext cx="4746707" cy="31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16024" y="4898484"/>
            <a:ext cx="5004048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Stroomsnelheid in vispassages in voorjaar is te hoog voor kleine vis. Stromingsremmers blijken onvoldoende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Lokstroom heeft geen significant effect  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8" name="Picture 7" descr="C:\Users\500261\AppData\Local\Microsoft\Windows\Temporary Internet Files\Content.IE5\W8YB3S12\P10607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01008"/>
            <a:ext cx="3882611" cy="2852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5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afzinken rietoevers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6" name="Picture 2" descr="D:\wal_m\Desktop\2013\NMIJ Waterproeftuin Zeeburgereiland 1205683\foto's\20 juni 2013\2013-06-20022 Zeeburgereiland Vak 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628800"/>
            <a:ext cx="5292081" cy="348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nmij-kennissysteem-maatregelen.nl/wordpress/wp-content/uploads/Veldexperimenten-26-ontwikkelde-rietvegetati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59" y="4388988"/>
            <a:ext cx="4139953" cy="249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292080" y="1709738"/>
            <a:ext cx="388843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Goede rietontwikkeling op zinkende rijsmatten met </a:t>
            </a:r>
            <a:r>
              <a:rPr lang="nl-NL" sz="1800" dirty="0" err="1" smtClean="0">
                <a:solidFill>
                  <a:srgbClr val="002060"/>
                </a:solidFill>
                <a:latin typeface="+mj-lt"/>
              </a:rPr>
              <a:t>voedingslaag</a:t>
            </a:r>
            <a:endParaRPr lang="nl-NL" sz="1800" dirty="0" smtClean="0">
              <a:solidFill>
                <a:srgbClr val="002060"/>
              </a:solidFill>
              <a:latin typeface="+mj-lt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Afzinken in 4-5 maanden, start maart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Toepasbaar tot max 1,0 meter waterdiepte en golfslag van max 0,2 meter</a:t>
            </a:r>
          </a:p>
          <a:p>
            <a:pPr marL="0" indent="0">
              <a:defRPr/>
            </a:pP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528" y="5284365"/>
            <a:ext cx="38884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Bescherming tegen vraat watervogels noodzakelijk tot riet volgroeid is</a:t>
            </a:r>
          </a:p>
          <a:p>
            <a:pPr marL="0" indent="0">
              <a:defRPr/>
            </a:pP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782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Marker Kwelderwerken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292080" y="1709738"/>
            <a:ext cx="42484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Geschikt voor creëren lokale, luwe zones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Goede ontwikkeling oevervegetatie op slib, niet op zand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Golfwerking te groot voor 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waterplanten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4098" name="Picture 2" descr="C:\Users\500261\Documents\Projecten\MC onderzoeksprogramma NMIJ\Veldexperimenten\Waterproeftuin\Tranche 3\Marker Kwelderwerken\IMAG01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43735"/>
            <a:ext cx="5292080" cy="296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51520" y="4797152"/>
            <a:ext cx="4248472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Aantrekkingskracht op vis en vogels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Aanzienlijke aanslibbing achter experiment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  <a:p>
            <a:pPr marL="0" indent="0">
              <a:defRPr/>
            </a:pPr>
            <a:endParaRPr lang="nl-NL" sz="200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Tijdelijke aanduiding voor inhoud 3" descr="wijdenes 00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7" b="12637"/>
          <a:stretch>
            <a:fillRect/>
          </a:stretch>
        </p:blipFill>
        <p:spPr>
          <a:xfrm>
            <a:off x="4499992" y="4483913"/>
            <a:ext cx="4644008" cy="2602686"/>
          </a:xfrm>
          <a:prstGeom prst="rect">
            <a:avLst/>
          </a:prstGeom>
        </p:spPr>
      </p:pic>
      <p:pic>
        <p:nvPicPr>
          <p:cNvPr id="11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kopje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Deeltekst</a:t>
            </a:r>
          </a:p>
          <a:p>
            <a:r>
              <a:rPr lang="nl-NL" dirty="0" smtClean="0"/>
              <a:t>Deeltekst</a:t>
            </a:r>
          </a:p>
          <a:p>
            <a:r>
              <a:rPr lang="nl-NL" dirty="0" smtClean="0"/>
              <a:t>Deeltekst</a:t>
            </a:r>
          </a:p>
          <a:p>
            <a:r>
              <a:rPr lang="nl-NL" dirty="0" err="1" smtClean="0"/>
              <a:t>Delletekst</a:t>
            </a:r>
            <a:endParaRPr lang="nl-NL" dirty="0" smtClean="0"/>
          </a:p>
          <a:p>
            <a:r>
              <a:rPr lang="nl-NL" dirty="0" smtClean="0"/>
              <a:t>Deeltekst</a:t>
            </a:r>
          </a:p>
          <a:p>
            <a:r>
              <a:rPr lang="nl-NL" dirty="0" smtClean="0"/>
              <a:t>Deeltekst</a:t>
            </a:r>
          </a:p>
          <a:p>
            <a:r>
              <a:rPr lang="nl-NL" dirty="0" smtClean="0"/>
              <a:t>Deeltekst</a:t>
            </a:r>
          </a:p>
          <a:p>
            <a:r>
              <a:rPr lang="nl-NL" dirty="0" smtClean="0"/>
              <a:t>Deeltekst</a:t>
            </a:r>
          </a:p>
          <a:p>
            <a:r>
              <a:rPr lang="nl-NL" dirty="0" err="1" smtClean="0"/>
              <a:t>Deeltekts</a:t>
            </a:r>
            <a:endParaRPr lang="nl-NL" dirty="0" smtClean="0"/>
          </a:p>
          <a:p>
            <a:r>
              <a:rPr lang="nl-NL" dirty="0" smtClean="0"/>
              <a:t>Deeltekst</a:t>
            </a:r>
          </a:p>
          <a:p>
            <a:r>
              <a:rPr lang="nl-NL" dirty="0" err="1" smtClean="0"/>
              <a:t>Deeeltekst</a:t>
            </a:r>
            <a:endParaRPr lang="nl-NL" dirty="0" smtClean="0"/>
          </a:p>
          <a:p>
            <a:r>
              <a:rPr lang="nl-NL" dirty="0" smtClean="0"/>
              <a:t>Deeltekst</a:t>
            </a:r>
          </a:p>
          <a:p>
            <a:r>
              <a:rPr lang="nl-NL" dirty="0" smtClean="0"/>
              <a:t>Deeltekst</a:t>
            </a:r>
          </a:p>
          <a:p>
            <a:r>
              <a:rPr lang="nl-NL" dirty="0" err="1" smtClean="0"/>
              <a:t>Deeeltekst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Picture 13" descr="Markerpark_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-171450"/>
            <a:ext cx="914082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9750" y="476250"/>
            <a:ext cx="83169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aseline="0">
                <a:solidFill>
                  <a:srgbClr val="007BC7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>
                <a:solidFill>
                  <a:srgbClr val="E17000"/>
                </a:solidFill>
                <a:latin typeface="Verdana" pitchFamily="34" charset="0"/>
              </a:defRPr>
            </a:lvl9pPr>
          </a:lstStyle>
          <a:p>
            <a:r>
              <a:rPr lang="en-GB" sz="2400" b="1" kern="0" dirty="0" err="1" smtClean="0">
                <a:solidFill>
                  <a:srgbClr val="002060"/>
                </a:solidFill>
              </a:rPr>
              <a:t>Inhoud</a:t>
            </a:r>
            <a:endParaRPr lang="en-GB" sz="2400" b="1" kern="0" dirty="0" smtClean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39750" y="1268413"/>
            <a:ext cx="8280400" cy="4608512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1600" indent="-284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>
                <a:solidFill>
                  <a:srgbClr val="000000"/>
                </a:solidFill>
                <a:latin typeface="+mn-lt"/>
              </a:defRPr>
            </a:lvl2pPr>
            <a:lvl3pPr marL="965200" indent="-342900" algn="l" rtl="0" eaLnBrk="1" fontAlgn="base" hangingPunct="1">
              <a:spcBef>
                <a:spcPts val="423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rgbClr val="000000"/>
                </a:solidFill>
                <a:latin typeface="+mn-lt"/>
              </a:defRPr>
            </a:lvl3pPr>
            <a:lvl4pPr marL="989013" indent="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None/>
              <a:defRPr sz="2200">
                <a:solidFill>
                  <a:srgbClr val="000000"/>
                </a:solidFill>
                <a:latin typeface="+mn-lt"/>
              </a:defRPr>
            </a:lvl4pPr>
            <a:lvl5pPr marL="1631950" indent="-28575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–"/>
              <a:defRPr sz="1800" baseline="0">
                <a:solidFill>
                  <a:srgbClr val="000000"/>
                </a:solidFill>
                <a:latin typeface="+mn-lt"/>
              </a:defRPr>
            </a:lvl5pPr>
            <a:lvl6pPr marL="1803400" algn="l" rtl="0" eaLnBrk="1" fontAlgn="base" hangingPunct="1">
              <a:spcBef>
                <a:spcPts val="423"/>
              </a:spcBef>
              <a:spcAft>
                <a:spcPct val="0"/>
              </a:spcAft>
              <a:buFont typeface="Verdana" pitchFamily="34" charset="0"/>
              <a:buChar char="»"/>
              <a:defRPr sz="1800" baseline="0">
                <a:solidFill>
                  <a:srgbClr val="000000"/>
                </a:solidFill>
                <a:latin typeface="+mn-lt"/>
              </a:defRPr>
            </a:lvl6pPr>
            <a:lvl7pPr marL="22606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7pPr>
            <a:lvl8pPr marL="27178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8pPr>
            <a:lvl9pPr marL="3175000" algn="l" rtl="0" eaLnBrk="1" fontAlgn="base" hangingPunct="1">
              <a:spcBef>
                <a:spcPct val="5000"/>
              </a:spcBef>
              <a:spcAft>
                <a:spcPct val="0"/>
              </a:spcAft>
              <a:buFont typeface="Verdana" pitchFamily="34" charset="0"/>
              <a:buChar char="»"/>
              <a:defRPr sz="22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nl-NL" sz="2000" b="1" kern="0" dirty="0" smtClean="0">
                <a:solidFill>
                  <a:srgbClr val="002060"/>
                </a:solidFill>
              </a:rPr>
              <a:t>Opgave NMIJ en veranderd speelveld</a:t>
            </a:r>
          </a:p>
          <a:p>
            <a:r>
              <a:rPr lang="nl-NL" sz="2000" b="1" kern="0" dirty="0" smtClean="0">
                <a:solidFill>
                  <a:srgbClr val="002060"/>
                </a:solidFill>
              </a:rPr>
              <a:t>Onderzoek en resultaten</a:t>
            </a:r>
          </a:p>
          <a:p>
            <a:r>
              <a:rPr lang="nl-NL" sz="2000" b="1" kern="0" dirty="0" smtClean="0">
                <a:solidFill>
                  <a:srgbClr val="002060"/>
                </a:solidFill>
              </a:rPr>
              <a:t>Doorkijk naar de toekomst</a:t>
            </a:r>
          </a:p>
          <a:p>
            <a:endParaRPr lang="nl-NL" kern="0" dirty="0" smtClean="0"/>
          </a:p>
        </p:txBody>
      </p:sp>
    </p:spTree>
    <p:extLst>
      <p:ext uri="{BB962C8B-B14F-4D97-AF65-F5344CB8AC3E}">
        <p14:creationId xmlns:p14="http://schemas.microsoft.com/office/powerpoint/2010/main" val="73458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</a:t>
            </a:r>
            <a:r>
              <a:rPr lang="nl-NL" sz="2400" b="1" dirty="0" err="1" smtClean="0"/>
              <a:t>rifballen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47864" y="1709738"/>
            <a:ext cx="6192688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Robuuste structuren, verplaatsbaar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Goed substraat voor hechting van mosselen en gebruik door waterinsecten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Schuil-, opgroei- en foerageergebied voor vis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Erosie tussen de </a:t>
            </a:r>
            <a:r>
              <a:rPr lang="nl-NL" sz="1800" dirty="0" err="1" smtClean="0">
                <a:solidFill>
                  <a:srgbClr val="002060"/>
                </a:solidFill>
                <a:latin typeface="+mj-lt"/>
              </a:rPr>
              <a:t>rifballen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Picture 8" descr="C:\Users\500261\AppData\Local\Microsoft\Windows\Temporary Internet Files\Content.Outlook\JZWG7IJV\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3306"/>
            <a:ext cx="3071816" cy="45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nmij-kennissysteem-maatregelen.nl/wordpress/wp-content/uploads/4-2-6-Rifballen-3-grafiek-resultate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61049"/>
            <a:ext cx="338437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0" descr="IMG_067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861049"/>
            <a:ext cx="2699792" cy="2996951"/>
          </a:xfrm>
          <a:prstGeom prst="rect">
            <a:avLst/>
          </a:prstGeom>
        </p:spPr>
      </p:pic>
      <p:pic>
        <p:nvPicPr>
          <p:cNvPr id="8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57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Experiment Marker Stapstenen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437986" y="1709738"/>
            <a:ext cx="4886542" cy="244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Drijvende verplaatsbare structuren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Functioneren goed als broedgelegenheid visdieven; +20 % (afwezigheid </a:t>
            </a:r>
            <a:r>
              <a:rPr lang="nl-NL" sz="1800" dirty="0" err="1" smtClean="0">
                <a:solidFill>
                  <a:srgbClr val="002060"/>
                </a:solidFill>
                <a:latin typeface="+mj-lt"/>
              </a:rPr>
              <a:t>grondpredatoren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)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Onderwaterstructuren bieden habitat  aan nieuwe macrofauna gemeenschap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Aanbod glasaal miniem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Afbeelding 4" descr="DSC_386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40" y="4156562"/>
            <a:ext cx="4744909" cy="2728822"/>
          </a:xfrm>
          <a:prstGeom prst="rect">
            <a:avLst/>
          </a:prstGeom>
        </p:spPr>
      </p:pic>
      <p:pic>
        <p:nvPicPr>
          <p:cNvPr id="14" name="Afbeelding 9" descr="EK0006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" y="1679352"/>
            <a:ext cx="4419600" cy="3314700"/>
          </a:xfrm>
          <a:prstGeom prst="rect">
            <a:avLst/>
          </a:prstGeom>
        </p:spPr>
      </p:pic>
      <p:pic>
        <p:nvPicPr>
          <p:cNvPr id="15" name="Afbeelding 11" descr="f807ff30a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94613"/>
            <a:ext cx="4439539" cy="2063388"/>
          </a:xfrm>
          <a:prstGeom prst="rect">
            <a:avLst/>
          </a:prstGeom>
        </p:spPr>
      </p:pic>
      <p:pic>
        <p:nvPicPr>
          <p:cNvPr id="8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8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Maatregelen voor realisatie van TBES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28671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orizontal Scroll 5"/>
          <p:cNvSpPr/>
          <p:nvPr/>
        </p:nvSpPr>
        <p:spPr bwMode="auto">
          <a:xfrm rot="19966239">
            <a:off x="6063447" y="4899970"/>
            <a:ext cx="2938184" cy="1178768"/>
          </a:xfrm>
          <a:prstGeom prst="horizontalScroll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algn="ctr"/>
            <a:r>
              <a:rPr lang="nl-NL" dirty="0"/>
              <a:t>Realisatiekosten:</a:t>
            </a:r>
          </a:p>
          <a:p>
            <a:pPr algn="ctr"/>
            <a:r>
              <a:rPr lang="nl-NL" dirty="0"/>
              <a:t>690 </a:t>
            </a:r>
            <a:r>
              <a:rPr lang="nl-NL" dirty="0" smtClean="0"/>
              <a:t>- 1270 </a:t>
            </a:r>
            <a:r>
              <a:rPr lang="nl-NL" dirty="0"/>
              <a:t>mln. €</a:t>
            </a:r>
          </a:p>
        </p:txBody>
      </p:sp>
      <p:pic>
        <p:nvPicPr>
          <p:cNvPr id="7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Inzet en gebruik van NMIJ-kennis</a:t>
            </a:r>
            <a:endParaRPr lang="nl-NL" sz="2400" b="1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95536" y="1709738"/>
            <a:ext cx="8748464" cy="43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Optimale omvang van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systeemcondities </a:t>
            </a:r>
            <a:r>
              <a:rPr lang="nl-NL" sz="1800" dirty="0">
                <a:solidFill>
                  <a:srgbClr val="002060"/>
                </a:solidFill>
                <a:latin typeface="+mj-lt"/>
              </a:rPr>
              <a:t>voor de realisatie van TBES  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Beïnvloedingsgebied van luwtestructuren op doorzicht en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waterplantontwikkeling t.b.v. locatiekeuze </a:t>
            </a:r>
            <a:r>
              <a:rPr lang="nl-NL" sz="1800" dirty="0">
                <a:solidFill>
                  <a:srgbClr val="002060"/>
                </a:solidFill>
                <a:latin typeface="+mj-lt"/>
              </a:rPr>
              <a:t>en ontwerp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Optimale aanlegcondities van oevers voor riet- en moerasvegetatie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Consolidatie en zetting van slappe bodem- en ophoog-lagen van materiaal uit het Markermeer t. b.v. aanlegstrategie moerasgebieden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V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ormen en eigenschappen  van kunstmatige structuren voor het </a:t>
            </a:r>
            <a:r>
              <a:rPr lang="nl-NL" sz="1800" dirty="0">
                <a:solidFill>
                  <a:srgbClr val="002060"/>
                </a:solidFill>
                <a:latin typeface="+mj-lt"/>
              </a:rPr>
              <a:t>op gang te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krijgen van natuurlijke ontwikkeling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Structuren voor de invang van sediment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Optimalisatie </a:t>
            </a:r>
            <a:r>
              <a:rPr lang="nl-NL" sz="1800" dirty="0">
                <a:solidFill>
                  <a:srgbClr val="002060"/>
                </a:solidFill>
                <a:latin typeface="+mj-lt"/>
              </a:rPr>
              <a:t>sluisbeheer ten behoeve van vismigratie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Kostenindicaties voor aanleg, beheer en onderhoud van alle relevante ecologische maatregelen</a:t>
            </a:r>
          </a:p>
        </p:txBody>
      </p:sp>
      <p:pic>
        <p:nvPicPr>
          <p:cNvPr id="5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8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pic>
        <p:nvPicPr>
          <p:cNvPr id="5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Tijdelijke aanduiding voor inhou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3" y="0"/>
            <a:ext cx="9223973" cy="68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8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87460"/>
            <a:ext cx="8402400" cy="369332"/>
          </a:xfrm>
        </p:spPr>
        <p:txBody>
          <a:bodyPr/>
          <a:lstStyle/>
          <a:p>
            <a:r>
              <a:rPr lang="en-GB" sz="2400" b="1" dirty="0" err="1">
                <a:solidFill>
                  <a:srgbClr val="0070C0"/>
                </a:solidFill>
              </a:rPr>
              <a:t>Waar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gaat</a:t>
            </a:r>
            <a:r>
              <a:rPr lang="en-GB" sz="2400" b="1" dirty="0">
                <a:solidFill>
                  <a:srgbClr val="0070C0"/>
                </a:solidFill>
              </a:rPr>
              <a:t> het over</a:t>
            </a:r>
            <a:r>
              <a:rPr lang="en-GB" sz="2400" dirty="0">
                <a:solidFill>
                  <a:srgbClr val="0070C0"/>
                </a:solidFill>
              </a:rPr>
              <a:t>?</a:t>
            </a:r>
            <a:endParaRPr lang="nl-NL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23850" y="2200870"/>
            <a:ext cx="2679700" cy="4102100"/>
            <a:chOff x="224" y="1344"/>
            <a:chExt cx="1688" cy="2584"/>
          </a:xfrm>
        </p:grpSpPr>
        <p:pic>
          <p:nvPicPr>
            <p:cNvPr id="6" name="Picture 5" descr="dreissenaveel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4" y="1344"/>
              <a:ext cx="1688" cy="1320"/>
            </a:xfrm>
            <a:prstGeom prst="rect">
              <a:avLst/>
            </a:prstGeom>
            <a:noFill/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/>
            <a:srcRect l="7692" t="15665" r="1538" b="6013"/>
            <a:stretch>
              <a:fillRect/>
            </a:stretch>
          </p:blipFill>
          <p:spPr bwMode="auto">
            <a:xfrm>
              <a:off x="232" y="2680"/>
              <a:ext cx="1678" cy="124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150344" y="2200870"/>
            <a:ext cx="2717800" cy="4097338"/>
            <a:chOff x="2096" y="1344"/>
            <a:chExt cx="1712" cy="2581"/>
          </a:xfrm>
        </p:grpSpPr>
        <p:pic>
          <p:nvPicPr>
            <p:cNvPr id="9" name="Picture 8" descr="nonnetje%20(male)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00" y="2664"/>
              <a:ext cx="1708" cy="1261"/>
            </a:xfrm>
            <a:prstGeom prst="rect">
              <a:avLst/>
            </a:prstGeom>
            <a:noFill/>
          </p:spPr>
        </p:pic>
        <p:pic>
          <p:nvPicPr>
            <p:cNvPr id="10" name="Picture 9" descr="spiering2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96" y="1344"/>
              <a:ext cx="1712" cy="1300"/>
            </a:xfrm>
            <a:prstGeom prst="rect">
              <a:avLst/>
            </a:prstGeom>
            <a:noFill/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011863" y="2200870"/>
            <a:ext cx="2673350" cy="4108450"/>
            <a:chOff x="3960" y="1344"/>
            <a:chExt cx="1684" cy="2588"/>
          </a:xfrm>
        </p:grpSpPr>
        <p:pic>
          <p:nvPicPr>
            <p:cNvPr id="12" name="Picture 11" descr="kranswier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60" y="1344"/>
              <a:ext cx="1684" cy="1298"/>
            </a:xfrm>
            <a:prstGeom prst="rect">
              <a:avLst/>
            </a:prstGeom>
            <a:noFill/>
          </p:spPr>
        </p:pic>
        <p:pic>
          <p:nvPicPr>
            <p:cNvPr id="13" name="Picture 12" descr="dia-1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68" y="2672"/>
              <a:ext cx="1672" cy="126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</p:spPr>
        </p:pic>
      </p:grp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516144" y="1763524"/>
            <a:ext cx="15482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800" dirty="0">
                <a:solidFill>
                  <a:srgbClr val="002060"/>
                </a:solidFill>
                <a:latin typeface="+mn-lt"/>
              </a:rPr>
              <a:t>Waterplanten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258694" y="1763524"/>
            <a:ext cx="5010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800" dirty="0" smtClean="0">
                <a:solidFill>
                  <a:srgbClr val="002060"/>
                </a:solidFill>
                <a:latin typeface="+mn-lt"/>
              </a:rPr>
              <a:t>Vis</a:t>
            </a:r>
            <a:endParaRPr lang="nl-NL" sz="1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863588" y="1763053"/>
            <a:ext cx="1172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l-NL" sz="1800" dirty="0">
                <a:solidFill>
                  <a:srgbClr val="002060"/>
                </a:solidFill>
                <a:latin typeface="+mn-lt"/>
              </a:rPr>
              <a:t>M</a:t>
            </a:r>
            <a:r>
              <a:rPr lang="nl-NL" sz="1800" dirty="0" smtClean="0">
                <a:solidFill>
                  <a:srgbClr val="002060"/>
                </a:solidFill>
                <a:latin typeface="+mn-lt"/>
              </a:rPr>
              <a:t>osselen</a:t>
            </a:r>
            <a:endParaRPr lang="nl-NL" sz="18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3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87460"/>
            <a:ext cx="8402400" cy="369332"/>
          </a:xfrm>
        </p:spPr>
        <p:txBody>
          <a:bodyPr/>
          <a:lstStyle/>
          <a:p>
            <a:r>
              <a:rPr lang="en-GB" sz="2400" b="1" dirty="0" err="1">
                <a:solidFill>
                  <a:srgbClr val="0070C0"/>
                </a:solidFill>
              </a:rPr>
              <a:t>Waar</a:t>
            </a:r>
            <a:r>
              <a:rPr lang="en-GB" sz="2400" b="1" dirty="0">
                <a:solidFill>
                  <a:srgbClr val="0070C0"/>
                </a:solidFill>
              </a:rPr>
              <a:t> </a:t>
            </a:r>
            <a:r>
              <a:rPr lang="en-GB" sz="2400" b="1" dirty="0" err="1">
                <a:solidFill>
                  <a:srgbClr val="0070C0"/>
                </a:solidFill>
              </a:rPr>
              <a:t>gaat</a:t>
            </a:r>
            <a:r>
              <a:rPr lang="en-GB" sz="2400" b="1" dirty="0">
                <a:solidFill>
                  <a:srgbClr val="0070C0"/>
                </a:solidFill>
              </a:rPr>
              <a:t> het over?</a:t>
            </a:r>
            <a:endParaRPr lang="nl-NL" b="1" dirty="0">
              <a:solidFill>
                <a:srgbClr val="0070C0"/>
              </a:solidFill>
            </a:endParaRPr>
          </a:p>
        </p:txBody>
      </p:sp>
      <p:grpSp>
        <p:nvGrpSpPr>
          <p:cNvPr id="17" name="Group 2"/>
          <p:cNvGrpSpPr>
            <a:grpSpLocks/>
          </p:cNvGrpSpPr>
          <p:nvPr/>
        </p:nvGrpSpPr>
        <p:grpSpPr bwMode="auto">
          <a:xfrm>
            <a:off x="323528" y="2005174"/>
            <a:ext cx="2665412" cy="4321175"/>
            <a:chOff x="3456" y="912"/>
            <a:chExt cx="2304" cy="3408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456" y="912"/>
              <a:ext cx="2304" cy="1728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56" y="2627"/>
              <a:ext cx="2304" cy="1693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</p:spPr>
        </p:pic>
      </p:grp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026970" y="1695108"/>
            <a:ext cx="6225550" cy="16773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30200" indent="-330200" eaLnBrk="0" hangingPunct="0">
              <a:lnSpc>
                <a:spcPct val="185000"/>
              </a:lnSpc>
              <a:spcBef>
                <a:spcPct val="20000"/>
              </a:spcBef>
              <a:buClr>
                <a:schemeClr val="tx2"/>
              </a:buClr>
              <a:buFont typeface="Arial" charset="0"/>
              <a:buNone/>
            </a:pPr>
            <a:r>
              <a:rPr lang="nl-NL" sz="2000" b="1" dirty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Verminderen Slibgehalte</a:t>
            </a:r>
            <a:endParaRPr lang="nl-NL" altLang="ja-JP" sz="2000" b="1" dirty="0">
              <a:solidFill>
                <a:srgbClr val="002060"/>
              </a:solidFill>
              <a:latin typeface="+mj-lt"/>
              <a:ea typeface="ＭＳ Ｐゴシック" pitchFamily="-48" charset="-128"/>
            </a:endParaRPr>
          </a:p>
          <a:p>
            <a:pPr marL="330200" indent="-330200" eaLnBrk="0" hangingPunct="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nl-NL" sz="1800" dirty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Luwe ondiepe zones met </a:t>
            </a:r>
            <a:r>
              <a:rPr lang="nl-NL" sz="1800" dirty="0" smtClean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diversiteit waterplanten</a:t>
            </a:r>
            <a:endParaRPr lang="nl-NL" sz="1800" dirty="0">
              <a:solidFill>
                <a:srgbClr val="002060"/>
              </a:solidFill>
              <a:latin typeface="+mj-lt"/>
              <a:ea typeface="ＭＳ Ｐゴシック" pitchFamily="-48" charset="-128"/>
            </a:endParaRPr>
          </a:p>
          <a:p>
            <a:pPr marL="330200" indent="-330200" eaLnBrk="0" hangingPunct="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nl-NL" sz="1800" dirty="0" smtClean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Gradi</a:t>
            </a:r>
            <a:r>
              <a:rPr lang="nl-NL" altLang="ja-JP" sz="1800" dirty="0" smtClean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ënten van helder naar </a:t>
            </a:r>
            <a:r>
              <a:rPr lang="nl-NL" altLang="ja-JP" sz="1800" dirty="0" err="1" smtClean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slibrijk</a:t>
            </a:r>
            <a:r>
              <a:rPr lang="nl-NL" altLang="ja-JP" sz="1800" dirty="0" smtClean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 water</a:t>
            </a:r>
          </a:p>
          <a:p>
            <a:pPr marL="330200" indent="-330200"/>
            <a:endParaRPr lang="nl-NL" sz="1400" dirty="0">
              <a:latin typeface="Arial" charset="0"/>
              <a:ea typeface="ＭＳ Ｐゴシック" pitchFamily="-48" charset="-128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3037484" y="3284794"/>
            <a:ext cx="6143028" cy="13542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30200" indent="-330200" eaLnBrk="0" hangingPunct="0">
              <a:lnSpc>
                <a:spcPct val="185000"/>
              </a:lnSpc>
              <a:spcBef>
                <a:spcPct val="20000"/>
              </a:spcBef>
              <a:buClr>
                <a:schemeClr val="tx2"/>
              </a:buClr>
              <a:buFont typeface="Arial" charset="0"/>
              <a:buNone/>
            </a:pPr>
            <a:r>
              <a:rPr lang="nl-NL" sz="2000" b="1" dirty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Vergroten habitatdiversiteit en dynamiek</a:t>
            </a:r>
          </a:p>
          <a:p>
            <a:pPr marL="330200" indent="-330200" eaLnBrk="0" hangingPunct="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nl-NL" sz="1800" dirty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Vergroten areaal land-waterovergangen</a:t>
            </a:r>
          </a:p>
          <a:p>
            <a:pPr marL="330200" indent="-330200" eaLnBrk="0" hangingPunct="0">
              <a:lnSpc>
                <a:spcPct val="105000"/>
              </a:lnSpc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nl-NL" altLang="ja-JP" sz="1800" dirty="0" smtClean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Natuurlijker </a:t>
            </a:r>
            <a:r>
              <a:rPr lang="nl-NL" altLang="ja-JP" sz="1800" dirty="0">
                <a:solidFill>
                  <a:srgbClr val="002060"/>
                </a:solidFill>
                <a:latin typeface="+mj-lt"/>
                <a:ea typeface="ＭＳ Ｐゴシック" pitchFamily="-48" charset="-128"/>
              </a:rPr>
              <a:t>waterpeilverloop</a:t>
            </a:r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3131840" y="5064968"/>
            <a:ext cx="6265862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>
              <a:lnSpc>
                <a:spcPct val="105000"/>
              </a:lnSpc>
              <a:spcBef>
                <a:spcPts val="425"/>
              </a:spcBef>
              <a:buFont typeface="Arial" charset="0"/>
              <a:buNone/>
            </a:pPr>
            <a:r>
              <a:rPr lang="nl-NL" sz="2000" b="1" dirty="0">
                <a:solidFill>
                  <a:srgbClr val="002060"/>
                </a:solidFill>
                <a:latin typeface="+mj-lt"/>
              </a:rPr>
              <a:t>Verbinden </a:t>
            </a:r>
          </a:p>
          <a:p>
            <a:pPr marL="342900" indent="-342900">
              <a:lnSpc>
                <a:spcPct val="105000"/>
              </a:lnSpc>
              <a:spcBef>
                <a:spcPts val="425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Vispassages en visvriendelijk sluisbeheer</a:t>
            </a:r>
            <a:endParaRPr lang="nl-NL" sz="1800" dirty="0">
              <a:solidFill>
                <a:srgbClr val="002060"/>
              </a:solidFill>
              <a:latin typeface="+mj-lt"/>
            </a:endParaRPr>
          </a:p>
          <a:p>
            <a:pPr marL="342900" indent="-342900">
              <a:lnSpc>
                <a:spcPct val="105000"/>
              </a:lnSpc>
              <a:spcBef>
                <a:spcPts val="425"/>
              </a:spcBef>
              <a:buClr>
                <a:schemeClr val="accent2"/>
              </a:buClr>
              <a:buFont typeface="Arial" charset="0"/>
              <a:buChar char="•"/>
            </a:pPr>
            <a:r>
              <a:rPr lang="nl-NL" sz="1800" dirty="0">
                <a:solidFill>
                  <a:srgbClr val="002060"/>
                </a:solidFill>
                <a:latin typeface="+mj-lt"/>
              </a:rPr>
              <a:t>Versterken relatie binnen- en </a:t>
            </a:r>
            <a:r>
              <a:rPr lang="nl-NL" sz="1800" dirty="0" smtClean="0">
                <a:solidFill>
                  <a:srgbClr val="002060"/>
                </a:solidFill>
                <a:latin typeface="+mj-lt"/>
              </a:rPr>
              <a:t>buitendijkse natuur</a:t>
            </a:r>
            <a:endParaRPr lang="en-GB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1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54"/>
          <p:cNvSpPr>
            <a:spLocks noChangeArrowheads="1"/>
          </p:cNvSpPr>
          <p:nvPr/>
        </p:nvSpPr>
        <p:spPr bwMode="auto">
          <a:xfrm>
            <a:off x="6695690" y="4149080"/>
            <a:ext cx="468598" cy="28553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2" name="AutoShape 54"/>
          <p:cNvSpPr>
            <a:spLocks noChangeArrowheads="1"/>
          </p:cNvSpPr>
          <p:nvPr/>
        </p:nvSpPr>
        <p:spPr bwMode="auto">
          <a:xfrm>
            <a:off x="6695690" y="5663741"/>
            <a:ext cx="468598" cy="28553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3" name="AutoShape 54"/>
          <p:cNvSpPr>
            <a:spLocks noChangeArrowheads="1"/>
          </p:cNvSpPr>
          <p:nvPr/>
        </p:nvSpPr>
        <p:spPr bwMode="auto">
          <a:xfrm>
            <a:off x="6695690" y="3356992"/>
            <a:ext cx="468598" cy="28553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196752"/>
            <a:ext cx="8402400" cy="369332"/>
          </a:xfrm>
        </p:spPr>
        <p:txBody>
          <a:bodyPr/>
          <a:lstStyle/>
          <a:p>
            <a:r>
              <a:rPr lang="nl-NL" sz="2400" b="1" dirty="0" smtClean="0"/>
              <a:t>NMIJ doelstelling en onderzoeksmiddelen</a:t>
            </a:r>
            <a:endParaRPr lang="nl-NL" sz="2400" b="1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8313" y="1844824"/>
            <a:ext cx="8402400" cy="4140000"/>
          </a:xfrm>
        </p:spPr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rgbClr val="000054"/>
                </a:solidFill>
              </a:rPr>
              <a:t>Uitwijzen </a:t>
            </a:r>
            <a:r>
              <a:rPr lang="nl-NL" dirty="0">
                <a:solidFill>
                  <a:srgbClr val="000054"/>
                </a:solidFill>
              </a:rPr>
              <a:t>welke maatregelen het meest kansrijk zijn voor de ontwikkeling van een robuust ecologisch systeem en een klimaatbestendig watersysteem (TBES) in Markermeer en </a:t>
            </a:r>
            <a:r>
              <a:rPr lang="nl-NL" dirty="0" err="1">
                <a:solidFill>
                  <a:srgbClr val="000054"/>
                </a:solidFill>
              </a:rPr>
              <a:t>IJmeer</a:t>
            </a:r>
            <a:endParaRPr lang="nl-NL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21074" y="1549670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11" name="Rechthoek 32"/>
          <p:cNvSpPr>
            <a:spLocks noChangeArrowheads="1"/>
          </p:cNvSpPr>
          <p:nvPr/>
        </p:nvSpPr>
        <p:spPr bwMode="auto">
          <a:xfrm>
            <a:off x="7164834" y="5523565"/>
            <a:ext cx="1871662" cy="586610"/>
          </a:xfrm>
          <a:prstGeom prst="rect">
            <a:avLst/>
          </a:prstGeom>
          <a:solidFill>
            <a:srgbClr val="00B050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1200" b="1" dirty="0">
                <a:latin typeface="+mn-lt"/>
              </a:rPr>
              <a:t>Advies voor toekomstige maatregelen</a:t>
            </a:r>
          </a:p>
        </p:txBody>
      </p:sp>
      <p:sp>
        <p:nvSpPr>
          <p:cNvPr id="12" name="Rechthoek 32"/>
          <p:cNvSpPr>
            <a:spLocks noChangeArrowheads="1"/>
          </p:cNvSpPr>
          <p:nvPr/>
        </p:nvSpPr>
        <p:spPr bwMode="auto">
          <a:xfrm>
            <a:off x="7164834" y="3950332"/>
            <a:ext cx="1871662" cy="647700"/>
          </a:xfrm>
          <a:prstGeom prst="rect">
            <a:avLst/>
          </a:prstGeom>
          <a:solidFill>
            <a:srgbClr val="F9E11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1200" b="1" dirty="0" smtClean="0">
                <a:latin typeface="+mn-lt"/>
              </a:rPr>
              <a:t>Luwtemaatregelen</a:t>
            </a:r>
            <a:endParaRPr lang="nl-NL" sz="1200" b="1" dirty="0">
              <a:latin typeface="+mn-lt"/>
            </a:endParaRPr>
          </a:p>
          <a:p>
            <a:pPr algn="ctr"/>
            <a:r>
              <a:rPr lang="nl-NL" sz="1200" b="1" dirty="0" err="1" smtClean="0">
                <a:latin typeface="+mn-lt"/>
              </a:rPr>
              <a:t>Hoornse</a:t>
            </a:r>
            <a:r>
              <a:rPr lang="nl-NL" sz="1200" b="1" dirty="0" smtClean="0">
                <a:latin typeface="+mn-lt"/>
              </a:rPr>
              <a:t> Hop</a:t>
            </a:r>
            <a:endParaRPr lang="nl-NL" sz="1200" b="1" dirty="0">
              <a:latin typeface="+mn-lt"/>
            </a:endParaRPr>
          </a:p>
        </p:txBody>
      </p:sp>
      <p:sp>
        <p:nvSpPr>
          <p:cNvPr id="13" name="Rechthoek 32"/>
          <p:cNvSpPr>
            <a:spLocks noChangeArrowheads="1"/>
          </p:cNvSpPr>
          <p:nvPr/>
        </p:nvSpPr>
        <p:spPr bwMode="auto">
          <a:xfrm>
            <a:off x="7164834" y="4670040"/>
            <a:ext cx="1871662" cy="647700"/>
          </a:xfrm>
          <a:prstGeom prst="rect">
            <a:avLst/>
          </a:prstGeom>
          <a:solidFill>
            <a:srgbClr val="F9E11E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1200" b="1" dirty="0">
                <a:latin typeface="+mn-lt"/>
              </a:rPr>
              <a:t>Marker Wadden</a:t>
            </a:r>
          </a:p>
        </p:txBody>
      </p:sp>
      <p:sp>
        <p:nvSpPr>
          <p:cNvPr id="15" name="AutoShape 54"/>
          <p:cNvSpPr>
            <a:spLocks noChangeArrowheads="1"/>
          </p:cNvSpPr>
          <p:nvPr/>
        </p:nvSpPr>
        <p:spPr bwMode="auto">
          <a:xfrm>
            <a:off x="6696236" y="4826285"/>
            <a:ext cx="468598" cy="285539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8" name="Rectangle 17"/>
          <p:cNvSpPr/>
          <p:nvPr/>
        </p:nvSpPr>
        <p:spPr>
          <a:xfrm>
            <a:off x="2359781" y="4641522"/>
            <a:ext cx="2218586" cy="147616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Deskstudies vergelijkbare situaties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8004" y="4641522"/>
            <a:ext cx="2124236" cy="147616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err="1" smtClean="0">
                <a:solidFill>
                  <a:schemeClr val="tx1"/>
                </a:solidFill>
              </a:rPr>
              <a:t>Veld-experimenten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3" name="Rechthoek 32"/>
          <p:cNvSpPr>
            <a:spLocks noChangeArrowheads="1"/>
          </p:cNvSpPr>
          <p:nvPr/>
        </p:nvSpPr>
        <p:spPr bwMode="auto">
          <a:xfrm>
            <a:off x="7164834" y="3141340"/>
            <a:ext cx="1871662" cy="647700"/>
          </a:xfrm>
          <a:prstGeom prst="rect">
            <a:avLst/>
          </a:prstGeom>
          <a:solidFill>
            <a:srgbClr val="FF9999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1200" b="1" dirty="0" smtClean="0">
                <a:latin typeface="+mn-lt"/>
              </a:rPr>
              <a:t>Rijksstructuurvisie</a:t>
            </a:r>
          </a:p>
          <a:p>
            <a:pPr algn="ctr"/>
            <a:r>
              <a:rPr lang="nl-NL" sz="1200" b="1" dirty="0" smtClean="0">
                <a:latin typeface="+mn-lt"/>
              </a:rPr>
              <a:t>RRAAM</a:t>
            </a:r>
            <a:endParaRPr lang="nl-NL" sz="1200" b="1" dirty="0"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59780" y="3122240"/>
            <a:ext cx="2218587" cy="147616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Modellering water, slib en ecologie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608004" y="3122240"/>
            <a:ext cx="2124236" cy="149489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>
                <a:solidFill>
                  <a:schemeClr val="tx1"/>
                </a:solidFill>
              </a:rPr>
              <a:t>Monitoring bestaande structuren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031940" y="4365104"/>
            <a:ext cx="1152128" cy="513792"/>
          </a:xfrm>
          <a:prstGeom prst="ellipse">
            <a:avLst/>
          </a:prstGeom>
          <a:solidFill>
            <a:srgbClr val="007BC7"/>
          </a:solidFill>
          <a:ln>
            <a:solidFill>
              <a:schemeClr val="tx1"/>
            </a:solidFill>
          </a:ln>
          <a:effectLst/>
          <a:extLst/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rPr>
              <a:t>NMIJ</a:t>
            </a:r>
          </a:p>
        </p:txBody>
      </p:sp>
      <p:sp>
        <p:nvSpPr>
          <p:cNvPr id="25" name="Rechthoek 32"/>
          <p:cNvSpPr>
            <a:spLocks noChangeArrowheads="1"/>
          </p:cNvSpPr>
          <p:nvPr/>
        </p:nvSpPr>
        <p:spPr bwMode="auto">
          <a:xfrm>
            <a:off x="107504" y="3140968"/>
            <a:ext cx="1871662" cy="647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1200" b="1" dirty="0" smtClean="0">
                <a:latin typeface="+mn-lt"/>
              </a:rPr>
              <a:t>Onderzoek</a:t>
            </a:r>
          </a:p>
          <a:p>
            <a:pPr algn="ctr"/>
            <a:r>
              <a:rPr lang="nl-NL" sz="1200" b="1" dirty="0" smtClean="0">
                <a:latin typeface="+mn-lt"/>
              </a:rPr>
              <a:t>Autonoom Neergaande Trends</a:t>
            </a:r>
            <a:endParaRPr lang="nl-NL" sz="1200" b="1" dirty="0">
              <a:latin typeface="+mn-lt"/>
            </a:endParaRPr>
          </a:p>
        </p:txBody>
      </p:sp>
      <p:sp>
        <p:nvSpPr>
          <p:cNvPr id="26" name="Rechthoek 32"/>
          <p:cNvSpPr>
            <a:spLocks noChangeArrowheads="1"/>
          </p:cNvSpPr>
          <p:nvPr/>
        </p:nvSpPr>
        <p:spPr bwMode="auto">
          <a:xfrm>
            <a:off x="107504" y="4293468"/>
            <a:ext cx="1871662" cy="647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1200" b="1" dirty="0" smtClean="0">
                <a:latin typeface="+mn-lt"/>
              </a:rPr>
              <a:t>Deltaprogramma IJsselmeergebied</a:t>
            </a:r>
            <a:endParaRPr lang="nl-NL" sz="1200" b="1" dirty="0">
              <a:latin typeface="+mn-lt"/>
            </a:endParaRPr>
          </a:p>
        </p:txBody>
      </p:sp>
      <p:sp>
        <p:nvSpPr>
          <p:cNvPr id="27" name="Rechthoek 32"/>
          <p:cNvSpPr>
            <a:spLocks noChangeArrowheads="1"/>
          </p:cNvSpPr>
          <p:nvPr/>
        </p:nvSpPr>
        <p:spPr bwMode="auto">
          <a:xfrm>
            <a:off x="107504" y="5445596"/>
            <a:ext cx="1871662" cy="6477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nl-NL" sz="1200" b="1" dirty="0" smtClean="0">
                <a:latin typeface="+mn-lt"/>
              </a:rPr>
              <a:t>KRW en beheerplannen N2000</a:t>
            </a:r>
            <a:endParaRPr lang="nl-NL" sz="1200" b="1" dirty="0">
              <a:latin typeface="+mn-lt"/>
            </a:endParaRPr>
          </a:p>
        </p:txBody>
      </p:sp>
      <p:sp>
        <p:nvSpPr>
          <p:cNvPr id="29" name="AutoShape 53"/>
          <p:cNvSpPr>
            <a:spLocks noChangeArrowheads="1"/>
          </p:cNvSpPr>
          <p:nvPr/>
        </p:nvSpPr>
        <p:spPr bwMode="auto">
          <a:xfrm>
            <a:off x="1979166" y="3284984"/>
            <a:ext cx="397136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0" name="AutoShape 53"/>
          <p:cNvSpPr>
            <a:spLocks noChangeArrowheads="1"/>
          </p:cNvSpPr>
          <p:nvPr/>
        </p:nvSpPr>
        <p:spPr bwMode="auto">
          <a:xfrm>
            <a:off x="1979712" y="4472855"/>
            <a:ext cx="397136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1" name="AutoShape 53"/>
          <p:cNvSpPr>
            <a:spLocks noChangeArrowheads="1"/>
          </p:cNvSpPr>
          <p:nvPr/>
        </p:nvSpPr>
        <p:spPr bwMode="auto">
          <a:xfrm>
            <a:off x="1979712" y="5588347"/>
            <a:ext cx="397136" cy="28892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pic>
        <p:nvPicPr>
          <p:cNvPr id="34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12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3" grpId="0" animBg="1"/>
      <p:bldP spid="11" grpId="0" animBg="1"/>
      <p:bldP spid="12" grpId="0" animBg="1"/>
      <p:bldP spid="13" grpId="0" animBg="1"/>
      <p:bldP spid="15" grpId="0" animBg="1"/>
      <p:bldP spid="18" grpId="0" animBg="1"/>
      <p:bldP spid="20" grpId="0" animBg="1"/>
      <p:bldP spid="23" grpId="0" animBg="1"/>
      <p:bldP spid="19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16" name="Text Box 450"/>
          <p:cNvSpPr txBox="1">
            <a:spLocks noChangeArrowheads="1"/>
          </p:cNvSpPr>
          <p:nvPr/>
        </p:nvSpPr>
        <p:spPr bwMode="auto">
          <a:xfrm>
            <a:off x="576262" y="1948457"/>
            <a:ext cx="233955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nl-NL" sz="2000" b="1" dirty="0">
                <a:solidFill>
                  <a:srgbClr val="002060"/>
                </a:solidFill>
                <a:latin typeface="+mj-lt"/>
              </a:rPr>
              <a:t>Maatregelen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9" y="1948457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431800" y="2253257"/>
            <a:ext cx="34201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</a:t>
            </a:r>
            <a:r>
              <a:rPr lang="nl-NL" sz="1800" dirty="0" smtClean="0">
                <a:solidFill>
                  <a:srgbClr val="002060"/>
                </a:solidFill>
              </a:rPr>
              <a:t>Luwtestructuren</a:t>
            </a:r>
            <a:endParaRPr lang="nl-NL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Verdiepingen</a:t>
            </a: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</a:t>
            </a:r>
            <a:r>
              <a:rPr lang="nl-NL" sz="1800" dirty="0" smtClean="0">
                <a:solidFill>
                  <a:srgbClr val="002060"/>
                </a:solidFill>
              </a:rPr>
              <a:t>Afdekken </a:t>
            </a:r>
            <a:r>
              <a:rPr lang="nl-NL" sz="1800" dirty="0" err="1" smtClean="0">
                <a:solidFill>
                  <a:srgbClr val="002060"/>
                </a:solidFill>
              </a:rPr>
              <a:t>meerbodem</a:t>
            </a:r>
            <a:endParaRPr lang="nl-NL" sz="1800" dirty="0">
              <a:solidFill>
                <a:srgbClr val="00206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464050" y="1948456"/>
            <a:ext cx="3924374" cy="212861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5" name="Oval 24"/>
          <p:cNvSpPr/>
          <p:nvPr/>
        </p:nvSpPr>
        <p:spPr>
          <a:xfrm>
            <a:off x="4464050" y="4147145"/>
            <a:ext cx="3852366" cy="2162175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431800" y="4274368"/>
            <a:ext cx="403225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Grootschalig </a:t>
            </a:r>
            <a:r>
              <a:rPr lang="nl-NL" sz="1800" dirty="0" smtClean="0">
                <a:solidFill>
                  <a:srgbClr val="002060"/>
                </a:solidFill>
              </a:rPr>
              <a:t>moerasgebied </a:t>
            </a:r>
            <a:endParaRPr lang="nl-NL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Vooroevers / </a:t>
            </a:r>
            <a:r>
              <a:rPr lang="nl-NL" sz="1800" dirty="0" smtClean="0">
                <a:solidFill>
                  <a:srgbClr val="002060"/>
                </a:solidFill>
              </a:rPr>
              <a:t>oeverdijken</a:t>
            </a: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</a:t>
            </a:r>
            <a:r>
              <a:rPr lang="nl-NL" sz="1800" dirty="0" smtClean="0">
                <a:solidFill>
                  <a:srgbClr val="002060"/>
                </a:solidFill>
              </a:rPr>
              <a:t>Aanpassen peil</a:t>
            </a:r>
            <a:endParaRPr lang="nl-NL" sz="18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</a:t>
            </a:r>
            <a:r>
              <a:rPr lang="nl-NL" sz="1800" dirty="0" smtClean="0">
                <a:solidFill>
                  <a:srgbClr val="002060"/>
                </a:solidFill>
              </a:rPr>
              <a:t>Vismigratie maatregelen</a:t>
            </a:r>
          </a:p>
          <a:p>
            <a:pPr>
              <a:buFont typeface="Wingdings" pitchFamily="2" charset="2"/>
              <a:buChar char="§"/>
            </a:pPr>
            <a:r>
              <a:rPr lang="nl-NL" sz="1800" dirty="0">
                <a:solidFill>
                  <a:srgbClr val="002060"/>
                </a:solidFill>
              </a:rPr>
              <a:t> </a:t>
            </a:r>
            <a:r>
              <a:rPr lang="nl-NL" sz="1800" dirty="0" smtClean="0">
                <a:solidFill>
                  <a:srgbClr val="002060"/>
                </a:solidFill>
              </a:rPr>
              <a:t>Open verbindingen</a:t>
            </a:r>
            <a:endParaRPr lang="nl-NL" sz="1800" dirty="0">
              <a:solidFill>
                <a:srgbClr val="002060"/>
              </a:solidFill>
            </a:endParaRPr>
          </a:p>
        </p:txBody>
      </p:sp>
      <p:sp>
        <p:nvSpPr>
          <p:cNvPr id="27" name="Text Box 450"/>
          <p:cNvSpPr txBox="1">
            <a:spLocks noChangeArrowheads="1"/>
          </p:cNvSpPr>
          <p:nvPr/>
        </p:nvSpPr>
        <p:spPr bwMode="auto">
          <a:xfrm>
            <a:off x="576263" y="3933056"/>
            <a:ext cx="233955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3B5A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nl-NL" sz="2000" b="1" dirty="0">
                <a:solidFill>
                  <a:srgbClr val="002060"/>
                </a:solidFill>
                <a:latin typeface="+mj-lt"/>
              </a:rPr>
              <a:t>Maatregelen</a:t>
            </a: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000" y="1196752"/>
            <a:ext cx="8402400" cy="400110"/>
          </a:xfrm>
        </p:spPr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Systeemcondities en maatregelen</a:t>
            </a:r>
          </a:p>
        </p:txBody>
      </p:sp>
      <p:pic>
        <p:nvPicPr>
          <p:cNvPr id="11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7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23528" y="1713289"/>
            <a:ext cx="3312368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0054"/>
                </a:solidFill>
              </a:rPr>
              <a:t>Afname </a:t>
            </a:r>
            <a:r>
              <a:rPr lang="nl-NL" sz="1800" dirty="0">
                <a:solidFill>
                  <a:srgbClr val="000054"/>
                </a:solidFill>
              </a:rPr>
              <a:t>van voedingsstoffen in water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0054"/>
                </a:solidFill>
              </a:rPr>
              <a:t>Komst van </a:t>
            </a:r>
            <a:r>
              <a:rPr lang="nl-NL" sz="1800" dirty="0" err="1">
                <a:solidFill>
                  <a:srgbClr val="000054"/>
                </a:solidFill>
              </a:rPr>
              <a:t>Quaggamossel</a:t>
            </a:r>
            <a:r>
              <a:rPr lang="nl-NL" sz="1800" dirty="0">
                <a:solidFill>
                  <a:srgbClr val="000054"/>
                </a:solidFill>
              </a:rPr>
              <a:t> ten gunste van de Driehoeksmossel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0054"/>
                </a:solidFill>
              </a:rPr>
              <a:t>Toename areaal waterplanten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0054"/>
                </a:solidFill>
              </a:rPr>
              <a:t>Inzichten in slibhuishouding (</a:t>
            </a:r>
            <a:r>
              <a:rPr lang="nl-NL" sz="1800" dirty="0" err="1">
                <a:solidFill>
                  <a:srgbClr val="000054"/>
                </a:solidFill>
              </a:rPr>
              <a:t>bioturbatie</a:t>
            </a:r>
            <a:r>
              <a:rPr lang="nl-NL" sz="1800" dirty="0">
                <a:solidFill>
                  <a:srgbClr val="000054"/>
                </a:solidFill>
              </a:rPr>
              <a:t> en vlokvorming)</a:t>
            </a: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999" y="1196752"/>
            <a:ext cx="8767745" cy="800219"/>
          </a:xfrm>
        </p:spPr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Autonome ontwikkelingen en nieuwe inzichten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5260083" cy="266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225491"/>
            <a:ext cx="2929255" cy="208383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78" y="4225490"/>
            <a:ext cx="2906067" cy="2083830"/>
          </a:xfrm>
          <a:prstGeom prst="rect">
            <a:avLst/>
          </a:prstGeom>
        </p:spPr>
      </p:pic>
      <p:pic>
        <p:nvPicPr>
          <p:cNvPr id="8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8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438400" y="2978224"/>
            <a:ext cx="60960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  <a:p>
            <a:pPr marL="438150" indent="-438150">
              <a:spcBef>
                <a:spcPct val="20000"/>
              </a:spcBef>
              <a:buClr>
                <a:srgbClr val="386E87"/>
              </a:buClr>
              <a:buSzPct val="115000"/>
              <a:buFont typeface="Wingdings" pitchFamily="2" charset="2"/>
              <a:buNone/>
            </a:pPr>
            <a:endParaRPr lang="nl-NL" sz="2100">
              <a:solidFill>
                <a:srgbClr val="003B5A"/>
              </a:solidFill>
              <a:cs typeface="Times New Roman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23528" y="1713289"/>
            <a:ext cx="3528392" cy="272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0054"/>
                </a:solidFill>
              </a:rPr>
              <a:t>Opstellen van </a:t>
            </a:r>
            <a:r>
              <a:rPr lang="nl-NL" sz="1800" dirty="0" smtClean="0">
                <a:solidFill>
                  <a:srgbClr val="000054"/>
                </a:solidFill>
              </a:rPr>
              <a:t>Rijksstructuurvisie RRAAM</a:t>
            </a:r>
            <a:endParaRPr lang="nl-NL" sz="1800" dirty="0">
              <a:solidFill>
                <a:srgbClr val="00005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0054"/>
                </a:solidFill>
              </a:rPr>
              <a:t>Marker Wadden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>
                <a:solidFill>
                  <a:srgbClr val="000054"/>
                </a:solidFill>
              </a:rPr>
              <a:t>Deltaprogramma IJsselmeergebied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800" dirty="0" smtClean="0">
                <a:solidFill>
                  <a:srgbClr val="000054"/>
                </a:solidFill>
              </a:rPr>
              <a:t>NMIJ Kennissysteem </a:t>
            </a:r>
            <a:r>
              <a:rPr lang="nl-NL" sz="1800" dirty="0">
                <a:solidFill>
                  <a:srgbClr val="000054"/>
                </a:solidFill>
              </a:rPr>
              <a:t>ecologische maatregelen i.p.v. bestuurlijk advies</a:t>
            </a: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000" y="1196752"/>
            <a:ext cx="8402400" cy="400110"/>
          </a:xfrm>
        </p:spPr>
        <p:txBody>
          <a:bodyPr/>
          <a:lstStyle/>
          <a:p>
            <a:r>
              <a:rPr lang="nl-NL" b="1" dirty="0" smtClean="0">
                <a:solidFill>
                  <a:srgbClr val="0070C0"/>
                </a:solidFill>
              </a:rPr>
              <a:t>Beleid en bestuur</a:t>
            </a:r>
          </a:p>
        </p:txBody>
      </p:sp>
      <p:pic>
        <p:nvPicPr>
          <p:cNvPr id="1028" name="Picture 4" descr="http://www.postcodeloterij.nl/upload_mm/3/b/f/9152_fullimage_Poster_Marker_Wadden_met_alle_logo'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509120"/>
            <a:ext cx="4111628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/>
          <p:nvPr/>
        </p:nvPicPr>
        <p:blipFill>
          <a:blip r:embed="rId3"/>
          <a:stretch>
            <a:fillRect/>
          </a:stretch>
        </p:blipFill>
        <p:spPr>
          <a:xfrm>
            <a:off x="5148064" y="4509120"/>
            <a:ext cx="3981593" cy="2405137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4341633" y="1046408"/>
            <a:ext cx="2318599" cy="3390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4341633" y="1046408"/>
            <a:ext cx="2318598" cy="339070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5"/>
          <a:stretch>
            <a:fillRect/>
          </a:stretch>
        </p:blipFill>
        <p:spPr>
          <a:xfrm>
            <a:off x="6804247" y="1046408"/>
            <a:ext cx="2365743" cy="33907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6804247" y="1046408"/>
            <a:ext cx="2365744" cy="339070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2" descr="C:\Users\500261\AppData\Local\Microsoft\Windows\Temporary Internet Files\Content.Outlook\RTA3QV05\RHDHV_vrijstaand_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1031993" cy="4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99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39750" y="1268413"/>
            <a:ext cx="8424738" cy="4608512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endParaRPr lang="nl-NL" sz="1000" dirty="0" smtClean="0"/>
          </a:p>
          <a:p>
            <a:pPr lvl="1"/>
            <a:endParaRPr lang="nl-NL" sz="1000" dirty="0" smtClean="0"/>
          </a:p>
          <a:p>
            <a:pPr marL="457200" lvl="1" indent="0">
              <a:buNone/>
            </a:pPr>
            <a:r>
              <a:rPr lang="nl-NL" dirty="0" smtClean="0"/>
              <a:t> </a:t>
            </a:r>
            <a:endParaRPr lang="nl-NL" dirty="0"/>
          </a:p>
          <a:p>
            <a:pPr lvl="1">
              <a:buFont typeface="Wingdings" pitchFamily="2" charset="2"/>
              <a:buNone/>
            </a:pPr>
            <a:endParaRPr lang="nl-NL" dirty="0" smtClean="0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228600" y="152400"/>
            <a:ext cx="8077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nl-NL" sz="4400">
              <a:solidFill>
                <a:schemeClr val="tx2"/>
              </a:solidFill>
            </a:endParaRPr>
          </a:p>
        </p:txBody>
      </p:sp>
      <p:sp>
        <p:nvSpPr>
          <p:cNvPr id="33" name="Rectangle 4"/>
          <p:cNvSpPr>
            <a:spLocks noChangeArrowheads="1"/>
          </p:cNvSpPr>
          <p:nvPr/>
        </p:nvSpPr>
        <p:spPr bwMode="auto">
          <a:xfrm>
            <a:off x="827088" y="63500"/>
            <a:ext cx="184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sz="2800">
              <a:solidFill>
                <a:srgbClr val="003366"/>
              </a:solidFill>
            </a:endParaRPr>
          </a:p>
        </p:txBody>
      </p:sp>
      <p:pic>
        <p:nvPicPr>
          <p:cNvPr id="34" name="Picture 5" descr="Markermeer_IJmeer_A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9CCEFF"/>
              </a:clrFrom>
              <a:clrTo>
                <a:srgbClr val="9CC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6744" r="3308" b="10701"/>
          <a:stretch>
            <a:fillRect/>
          </a:stretch>
        </p:blipFill>
        <p:spPr bwMode="auto">
          <a:xfrm>
            <a:off x="34925" y="-531813"/>
            <a:ext cx="6373813" cy="7705726"/>
          </a:xfrm>
          <a:prstGeom prst="rect">
            <a:avLst/>
          </a:prstGeom>
          <a:solidFill>
            <a:schemeClr val="bg1">
              <a:alpha val="4196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" name="AutoShape 6"/>
          <p:cNvSpPr>
            <a:spLocks noChangeArrowheads="1"/>
          </p:cNvSpPr>
          <p:nvPr/>
        </p:nvSpPr>
        <p:spPr bwMode="auto">
          <a:xfrm>
            <a:off x="34925" y="5734050"/>
            <a:ext cx="287338" cy="2873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2122488" y="5445125"/>
            <a:ext cx="287337" cy="2873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37" name="AutoShape 8"/>
          <p:cNvSpPr>
            <a:spLocks noChangeArrowheads="1"/>
          </p:cNvSpPr>
          <p:nvPr/>
        </p:nvSpPr>
        <p:spPr bwMode="auto">
          <a:xfrm>
            <a:off x="4427538" y="260350"/>
            <a:ext cx="287337" cy="287338"/>
          </a:xfrm>
          <a:prstGeom prst="star5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5291138" y="1196975"/>
            <a:ext cx="287337" cy="2873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39" name="AutoShape 10"/>
          <p:cNvSpPr>
            <a:spLocks noChangeArrowheads="1"/>
          </p:cNvSpPr>
          <p:nvPr/>
        </p:nvSpPr>
        <p:spPr bwMode="auto">
          <a:xfrm>
            <a:off x="34925" y="5516563"/>
            <a:ext cx="287338" cy="287337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pic>
        <p:nvPicPr>
          <p:cNvPr id="40" name="Picture 13" descr="20111012_slibscher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2" y="2343150"/>
            <a:ext cx="1390948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AutoShape 14"/>
          <p:cNvSpPr>
            <a:spLocks noChangeArrowheads="1"/>
          </p:cNvSpPr>
          <p:nvPr/>
        </p:nvSpPr>
        <p:spPr bwMode="auto">
          <a:xfrm>
            <a:off x="1187450" y="2349500"/>
            <a:ext cx="287338" cy="287338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42" name="Text Box 17"/>
          <p:cNvSpPr txBox="1">
            <a:spLocks noChangeArrowheads="1"/>
          </p:cNvSpPr>
          <p:nvPr/>
        </p:nvSpPr>
        <p:spPr bwMode="auto">
          <a:xfrm>
            <a:off x="6408737" y="188913"/>
            <a:ext cx="2735263" cy="460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7800" indent="-1778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nl-NL" sz="1900" b="1" dirty="0">
                <a:solidFill>
                  <a:srgbClr val="000036"/>
                </a:solidFill>
                <a:latin typeface="+mn-lt"/>
              </a:rPr>
              <a:t>Veldexperimenten</a:t>
            </a: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endParaRPr lang="nl-NL" sz="1800" b="1" dirty="0" smtClean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r>
              <a:rPr lang="nl-NL" sz="1600" b="1" dirty="0" smtClean="0">
                <a:solidFill>
                  <a:srgbClr val="000036"/>
                </a:solidFill>
                <a:latin typeface="+mn-lt"/>
              </a:rPr>
              <a:t>Luwtestructuur</a:t>
            </a:r>
            <a:endParaRPr lang="nl-NL" sz="1600" b="1" dirty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endParaRPr lang="nl-NL" sz="1600" b="1" dirty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r>
              <a:rPr lang="nl-NL" sz="1600" b="1" dirty="0">
                <a:solidFill>
                  <a:srgbClr val="000036"/>
                </a:solidFill>
                <a:latin typeface="+mn-lt"/>
              </a:rPr>
              <a:t>Pilot moeras</a:t>
            </a: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endParaRPr lang="nl-NL" sz="1600" b="1" dirty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r>
              <a:rPr lang="nl-NL" sz="1600" b="1" dirty="0" smtClean="0">
                <a:solidFill>
                  <a:srgbClr val="000036"/>
                </a:solidFill>
                <a:latin typeface="+mn-lt"/>
              </a:rPr>
              <a:t>WPT tranche </a:t>
            </a:r>
            <a:r>
              <a:rPr lang="nl-NL" sz="1600" b="1" dirty="0">
                <a:solidFill>
                  <a:srgbClr val="000036"/>
                </a:solidFill>
                <a:latin typeface="+mn-lt"/>
              </a:rPr>
              <a:t>1</a:t>
            </a:r>
            <a:endParaRPr lang="nl-NL" sz="1600" dirty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Char char="§"/>
            </a:pPr>
            <a:r>
              <a:rPr lang="nl-NL" sz="1600" dirty="0" err="1" smtClean="0">
                <a:solidFill>
                  <a:srgbClr val="000036"/>
                </a:solidFill>
                <a:latin typeface="+mn-lt"/>
              </a:rPr>
              <a:t>Kunstrif</a:t>
            </a:r>
            <a:r>
              <a:rPr lang="nl-NL" sz="1600" dirty="0" smtClean="0">
                <a:solidFill>
                  <a:srgbClr val="000036"/>
                </a:solidFill>
                <a:latin typeface="+mn-lt"/>
              </a:rPr>
              <a:t> GC-haakjes</a:t>
            </a:r>
            <a:endParaRPr lang="nl-NL" sz="1600" dirty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endParaRPr lang="nl-NL" sz="1600" b="1" dirty="0" smtClean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r>
              <a:rPr lang="nl-NL" sz="1600" b="1" dirty="0" smtClean="0">
                <a:solidFill>
                  <a:srgbClr val="000036"/>
                </a:solidFill>
                <a:latin typeface="+mn-lt"/>
              </a:rPr>
              <a:t>WPT tranche </a:t>
            </a:r>
            <a:r>
              <a:rPr lang="nl-NL" sz="1600" b="1" dirty="0">
                <a:solidFill>
                  <a:srgbClr val="000036"/>
                </a:solidFill>
                <a:latin typeface="+mn-lt"/>
              </a:rPr>
              <a:t>2</a:t>
            </a:r>
          </a:p>
          <a:p>
            <a:pPr marL="108000">
              <a:spcBef>
                <a:spcPts val="0"/>
              </a:spcBef>
              <a:buFont typeface="Wingdings" pitchFamily="2" charset="2"/>
              <a:buChar char="§"/>
            </a:pPr>
            <a:r>
              <a:rPr lang="nl-NL" sz="1600" dirty="0" err="1">
                <a:solidFill>
                  <a:srgbClr val="000036"/>
                </a:solidFill>
                <a:latin typeface="+mn-lt"/>
              </a:rPr>
              <a:t>Rifballen</a:t>
            </a:r>
            <a:r>
              <a:rPr lang="nl-NL" sz="1600" dirty="0">
                <a:solidFill>
                  <a:srgbClr val="000036"/>
                </a:solidFill>
                <a:latin typeface="+mn-lt"/>
              </a:rPr>
              <a:t> </a:t>
            </a:r>
          </a:p>
          <a:p>
            <a:pPr marL="108000">
              <a:spcBef>
                <a:spcPts val="0"/>
              </a:spcBef>
              <a:buFont typeface="Wingdings" pitchFamily="2" charset="2"/>
              <a:buChar char="§"/>
            </a:pPr>
            <a:r>
              <a:rPr lang="nl-NL" sz="1600" dirty="0" smtClean="0">
                <a:solidFill>
                  <a:srgbClr val="000036"/>
                </a:solidFill>
                <a:latin typeface="+mn-lt"/>
              </a:rPr>
              <a:t>Afzinken rietoevers</a:t>
            </a:r>
            <a:endParaRPr lang="nl-NL" sz="1600" dirty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Char char="§"/>
            </a:pPr>
            <a:r>
              <a:rPr lang="nl-NL" sz="1600" dirty="0" smtClean="0">
                <a:solidFill>
                  <a:srgbClr val="000036"/>
                </a:solidFill>
                <a:latin typeface="+mn-lt"/>
              </a:rPr>
              <a:t>Proef </a:t>
            </a:r>
            <a:r>
              <a:rPr lang="nl-NL" sz="1600" dirty="0">
                <a:solidFill>
                  <a:srgbClr val="000036"/>
                </a:solidFill>
                <a:latin typeface="+mn-lt"/>
              </a:rPr>
              <a:t>moerasvorming</a:t>
            </a:r>
          </a:p>
          <a:p>
            <a:pPr marL="108000">
              <a:spcBef>
                <a:spcPts val="0"/>
              </a:spcBef>
              <a:buFont typeface="Wingdings" pitchFamily="2" charset="2"/>
              <a:buChar char="§"/>
            </a:pPr>
            <a:r>
              <a:rPr lang="nl-NL" sz="1600" dirty="0" smtClean="0">
                <a:solidFill>
                  <a:srgbClr val="000036"/>
                </a:solidFill>
                <a:latin typeface="+mn-lt"/>
              </a:rPr>
              <a:t>Vismigratie Oranjesluis</a:t>
            </a:r>
            <a:endParaRPr lang="nl-NL" sz="1600" dirty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endParaRPr lang="nl-NL" sz="1600" b="1" dirty="0" smtClean="0">
              <a:solidFill>
                <a:srgbClr val="000036"/>
              </a:solidFill>
              <a:latin typeface="+mn-lt"/>
            </a:endParaRPr>
          </a:p>
          <a:p>
            <a:pPr marL="108000">
              <a:spcBef>
                <a:spcPts val="0"/>
              </a:spcBef>
              <a:buFont typeface="Wingdings" pitchFamily="2" charset="2"/>
              <a:buNone/>
            </a:pPr>
            <a:r>
              <a:rPr lang="nl-NL" sz="1600" b="1" dirty="0" smtClean="0">
                <a:solidFill>
                  <a:srgbClr val="000036"/>
                </a:solidFill>
                <a:latin typeface="+mn-lt"/>
              </a:rPr>
              <a:t>WPT tranche </a:t>
            </a:r>
            <a:r>
              <a:rPr lang="nl-NL" sz="1600" b="1" dirty="0">
                <a:solidFill>
                  <a:srgbClr val="000036"/>
                </a:solidFill>
                <a:latin typeface="+mn-lt"/>
              </a:rPr>
              <a:t>3</a:t>
            </a:r>
          </a:p>
          <a:p>
            <a:pPr marL="108000">
              <a:spcBef>
                <a:spcPts val="0"/>
              </a:spcBef>
              <a:buFont typeface="Wingdings" pitchFamily="2" charset="2"/>
              <a:buChar char="§"/>
            </a:pPr>
            <a:r>
              <a:rPr lang="nl-NL" sz="1600" dirty="0" smtClean="0">
                <a:solidFill>
                  <a:srgbClr val="000036"/>
                </a:solidFill>
                <a:latin typeface="+mn-lt"/>
              </a:rPr>
              <a:t>Marker kwelderwerken</a:t>
            </a:r>
          </a:p>
          <a:p>
            <a:pPr marL="108000">
              <a:spcBef>
                <a:spcPts val="0"/>
              </a:spcBef>
              <a:buFont typeface="Wingdings" pitchFamily="2" charset="2"/>
              <a:buChar char="§"/>
            </a:pPr>
            <a:r>
              <a:rPr lang="nl-NL" sz="1600" dirty="0" smtClean="0">
                <a:solidFill>
                  <a:srgbClr val="000036"/>
                </a:solidFill>
                <a:latin typeface="+mn-lt"/>
              </a:rPr>
              <a:t>Marker stapsteen</a:t>
            </a:r>
          </a:p>
        </p:txBody>
      </p:sp>
      <p:sp>
        <p:nvSpPr>
          <p:cNvPr id="43" name="AutoShape 18"/>
          <p:cNvSpPr>
            <a:spLocks noChangeArrowheads="1"/>
          </p:cNvSpPr>
          <p:nvPr/>
        </p:nvSpPr>
        <p:spPr bwMode="auto">
          <a:xfrm>
            <a:off x="5435600" y="1340644"/>
            <a:ext cx="287338" cy="287337"/>
          </a:xfrm>
          <a:prstGeom prst="star5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44" name="AutoShape 22"/>
          <p:cNvSpPr>
            <a:spLocks noChangeArrowheads="1"/>
          </p:cNvSpPr>
          <p:nvPr/>
        </p:nvSpPr>
        <p:spPr bwMode="auto">
          <a:xfrm>
            <a:off x="8676456" y="2421582"/>
            <a:ext cx="287338" cy="287338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45" name="AutoShape 23"/>
          <p:cNvSpPr>
            <a:spLocks noChangeArrowheads="1"/>
          </p:cNvSpPr>
          <p:nvPr/>
        </p:nvSpPr>
        <p:spPr bwMode="auto">
          <a:xfrm>
            <a:off x="8676456" y="728662"/>
            <a:ext cx="287337" cy="287337"/>
          </a:xfrm>
          <a:prstGeom prst="star5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46" name="AutoShape 24"/>
          <p:cNvSpPr>
            <a:spLocks noChangeArrowheads="1"/>
          </p:cNvSpPr>
          <p:nvPr/>
        </p:nvSpPr>
        <p:spPr bwMode="auto">
          <a:xfrm>
            <a:off x="8676456" y="1185890"/>
            <a:ext cx="287337" cy="287338"/>
          </a:xfrm>
          <a:prstGeom prst="star5">
            <a:avLst/>
          </a:pr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47" name="AutoShape 22"/>
          <p:cNvSpPr>
            <a:spLocks noChangeArrowheads="1"/>
          </p:cNvSpPr>
          <p:nvPr/>
        </p:nvSpPr>
        <p:spPr bwMode="auto">
          <a:xfrm>
            <a:off x="8676456" y="1701502"/>
            <a:ext cx="287338" cy="287338"/>
          </a:xfrm>
          <a:prstGeom prst="star5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8680126" y="3861048"/>
            <a:ext cx="287338" cy="287337"/>
          </a:xfrm>
          <a:prstGeom prst="star5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pic>
        <p:nvPicPr>
          <p:cNvPr id="50" name="Picture 8" descr="C:\Users\500261\AppData\Local\Microsoft\Windows\Temporary Internet Files\Content.Outlook\JZWG7IJV\0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9525"/>
            <a:ext cx="9398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935038" y="2019300"/>
            <a:ext cx="288925" cy="287338"/>
          </a:xfrm>
          <a:prstGeom prst="star5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sp>
        <p:nvSpPr>
          <p:cNvPr id="57" name="AutoShape 22"/>
          <p:cNvSpPr>
            <a:spLocks noChangeArrowheads="1"/>
          </p:cNvSpPr>
          <p:nvPr/>
        </p:nvSpPr>
        <p:spPr bwMode="auto">
          <a:xfrm>
            <a:off x="900113" y="1905000"/>
            <a:ext cx="287337" cy="287338"/>
          </a:xfrm>
          <a:prstGeom prst="star5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nl-NL">
              <a:latin typeface="Arial" charset="0"/>
              <a:cs typeface="+mn-cs"/>
            </a:endParaRPr>
          </a:p>
        </p:txBody>
      </p:sp>
      <p:pic>
        <p:nvPicPr>
          <p:cNvPr id="10242" name="Picture 2" descr="C:\Users\500261\Documents\Projecten\MC onderzoekzoeksprogramma NMIJ\Veldexperimenten\Waterproeftuin\Tranche 3\Marker stapsteen\foto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088456"/>
            <a:ext cx="1242835" cy="77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2" y="5946890"/>
            <a:ext cx="1365998" cy="911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/>
          <p:nvPr/>
        </p:nvPicPr>
        <p:blipFill>
          <a:blip r:embed="rId8"/>
          <a:stretch>
            <a:fillRect/>
          </a:stretch>
        </p:blipFill>
        <p:spPr>
          <a:xfrm>
            <a:off x="4139952" y="1623486"/>
            <a:ext cx="1316483" cy="1013352"/>
          </a:xfrm>
          <a:prstGeom prst="rect">
            <a:avLst/>
          </a:prstGeom>
        </p:spPr>
      </p:pic>
      <p:pic>
        <p:nvPicPr>
          <p:cNvPr id="49" name="Picture 4" descr="http://www.anomeprojects.nl/rif/rifimages/Luwte%20achter%20ri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80" y="404019"/>
            <a:ext cx="1322632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500261\Documents\Projecten\MC onderzoeksprogramma NMIJ\Veldexperimenten\Waterproeftuin\Tranche 3\Marker Kwelderwerken\IMAG016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288" y="1394177"/>
            <a:ext cx="1350504" cy="86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http://www.nmij-kennissysteem-maatregelen.nl/wordpress/wp-content/uploads/4-2-5-Vismigratie-Noodschuiven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7" y="4830504"/>
            <a:ext cx="1363139" cy="91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56" y="4376514"/>
            <a:ext cx="1488740" cy="94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39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jkswaterstaat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rtlCol="0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>
          <a:solidFill>
            <a:schemeClr val="tx1"/>
          </a:solidFill>
          <a:tailEnd type="arrow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<?xml version="1.0" encoding="utf-8"?>
<customUI xmlns="http://schemas.microsoft.com/office/2006/01/customui">
  <ribbon startFromScratch="false">
    <tabs>
      <tab id="customTab" label="Rijkswaterstaat">
        <group id="customGroup" label="Gegevens aanpassen">
          <control idMso="ViewSlideMasterView" label="Gegevens aanpassen" size="large"/>
          <button idMso="HeaderFooterInsert" label="Datum aanpassen" size="large"/>
        </group>
      </tab>
    </tabs>
  </ribbon>
</customUI>
</file>

<file path=customUI/customUI14.xml><?xml version="1.0" encoding="utf-8"?>
<customUI xmlns="http://schemas.microsoft.com/office/2009/07/customui">
  <ribbon startFromScratch="false">
    <tabs>
      <tab id="customTab" label="Rijkswaterstaat">
        <group id="customGroup" label="Gegevens aanpassen">
          <control idMso="ViewSlideMasterView" label="Gegevens aanpassen" size="large"/>
          <button idMso="HeaderFooterInsert" label="Datum aanpassen" size="large"/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1622</TotalTime>
  <Words>777</Words>
  <Application>Microsoft Office PowerPoint</Application>
  <PresentationFormat>On-screen Show (4:3)</PresentationFormat>
  <Paragraphs>169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Rijkswaterstaat</vt:lpstr>
      <vt:lpstr>Onderzoeksprogramma Natuurlijk(er) Markermeer-IJmeer</vt:lpstr>
      <vt:lpstr>kopje</vt:lpstr>
      <vt:lpstr>Waar gaat het over?</vt:lpstr>
      <vt:lpstr>Waar gaat het over?</vt:lpstr>
      <vt:lpstr>NMIJ doelstelling en onderzoeksmiddelen</vt:lpstr>
      <vt:lpstr>Systeemcondities en maatregelen</vt:lpstr>
      <vt:lpstr>Autonome ontwikkelingen en nieuwe inzichten</vt:lpstr>
      <vt:lpstr>Beleid en bestuur</vt:lpstr>
      <vt:lpstr>PowerPoint Presentation</vt:lpstr>
      <vt:lpstr>Experiment luwtestructuur Hoornse Hop</vt:lpstr>
      <vt:lpstr>Resultaten luwtestructuren</vt:lpstr>
      <vt:lpstr>Pilot moeras (aanleg 2013)</vt:lpstr>
      <vt:lpstr>Pilot moeras (geotechniek en -morfologie)</vt:lpstr>
      <vt:lpstr>Pilot moeras (ecologie)</vt:lpstr>
      <vt:lpstr>Experiment proefvakken moerasontwikkeling</vt:lpstr>
      <vt:lpstr>Experiment kunstrif van GC-haakjes</vt:lpstr>
      <vt:lpstr>Experiment vismigratie Oranjesluizen</vt:lpstr>
      <vt:lpstr>Experiment afzinken rietoevers</vt:lpstr>
      <vt:lpstr>Experiment Marker Kwelderwerken</vt:lpstr>
      <vt:lpstr>Experiment rifballen</vt:lpstr>
      <vt:lpstr>Experiment Marker Stapstenen</vt:lpstr>
      <vt:lpstr>Maatregelen voor realisatie van TBES</vt:lpstr>
      <vt:lpstr>Inzet en gebruik van NMIJ-kennis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Flach, Bert (RVR)</dc:creator>
  <cp:lastModifiedBy>Haarman, F.G. (Fred)</cp:lastModifiedBy>
  <cp:revision>112</cp:revision>
  <dcterms:modified xsi:type="dcterms:W3CDTF">2015-11-11T20:11:21Z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eur">
    <vt:lpwstr>Auteur</vt:lpwstr>
  </property>
  <property fmtid="{D5CDD505-2E9C-101B-9397-08002B2CF9AE}" pid="3" name="Functie">
    <vt:lpwstr>Functie</vt:lpwstr>
  </property>
  <property fmtid="{D5CDD505-2E9C-101B-9397-08002B2CF9AE}" pid="4" name="Titel">
    <vt:lpwstr>Titel</vt:lpwstr>
  </property>
  <property fmtid="{D5CDD505-2E9C-101B-9397-08002B2CF9AE}" pid="5" name="Subtitel">
    <vt:lpwstr>Subtitel</vt:lpwstr>
  </property>
  <property fmtid="{D5CDD505-2E9C-101B-9397-08002B2CF9AE}" pid="6" name="Afdeling">
    <vt:lpwstr>Afdeling</vt:lpwstr>
  </property>
  <property fmtid="{D5CDD505-2E9C-101B-9397-08002B2CF9AE}" pid="7" name="Merking">
    <vt:lpwstr>Merking</vt:lpwstr>
  </property>
  <property fmtid="{D5CDD505-2E9C-101B-9397-08002B2CF9AE}" pid="8" name="Rubricering">
    <vt:lpwstr>Marking</vt:lpwstr>
  </property>
  <property fmtid="{D5CDD505-2E9C-101B-9397-08002B2CF9AE}" pid="9" name="Datum">
    <vt:filetime>1999-12-31T22:00:00Z</vt:filetime>
  </property>
</Properties>
</file>